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3804221" y="9406968"/>
            <a:ext cx="164464" cy="164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Relationship Id="rId3" Type="http://schemas.openxmlformats.org/officeDocument/2006/relationships/slide" Target="slide11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1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18145" y="1361695"/>
            <a:ext cx="5137150" cy="1264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7400"/>
              </a:lnSpc>
              <a:spcBef>
                <a:spcPts val="95"/>
              </a:spcBef>
            </a:pPr>
            <a:r>
              <a:rPr dirty="0" sz="1700" spc="50">
                <a:latin typeface="Calibri"/>
                <a:cs typeface="Calibri"/>
              </a:rPr>
              <a:t>The</a:t>
            </a:r>
            <a:r>
              <a:rPr dirty="0" sz="1700" spc="15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Riemann</a:t>
            </a:r>
            <a:r>
              <a:rPr dirty="0" sz="1700" spc="15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Zeta</a:t>
            </a:r>
            <a:r>
              <a:rPr dirty="0" sz="1700" spc="15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Function:</a:t>
            </a:r>
            <a:r>
              <a:rPr dirty="0" sz="1700" spc="34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Zeros,</a:t>
            </a:r>
            <a:r>
              <a:rPr dirty="0" sz="1700" spc="15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the</a:t>
            </a:r>
            <a:r>
              <a:rPr dirty="0" sz="1700" spc="155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Critical</a:t>
            </a:r>
            <a:r>
              <a:rPr dirty="0" sz="1700" spc="150">
                <a:latin typeface="Calibri"/>
                <a:cs typeface="Calibri"/>
              </a:rPr>
              <a:t> </a:t>
            </a:r>
            <a:r>
              <a:rPr dirty="0" sz="1700">
                <a:latin typeface="Calibri"/>
                <a:cs typeface="Calibri"/>
              </a:rPr>
              <a:t>Line,</a:t>
            </a:r>
            <a:r>
              <a:rPr dirty="0" sz="1700" spc="155">
                <a:latin typeface="Calibri"/>
                <a:cs typeface="Calibri"/>
              </a:rPr>
              <a:t> </a:t>
            </a:r>
            <a:r>
              <a:rPr dirty="0" sz="1700" spc="-25">
                <a:latin typeface="Calibri"/>
                <a:cs typeface="Calibri"/>
              </a:rPr>
              <a:t>and </a:t>
            </a:r>
            <a:r>
              <a:rPr dirty="0" sz="1700">
                <a:latin typeface="Calibri"/>
                <a:cs typeface="Calibri"/>
              </a:rPr>
              <a:t>Computational</a:t>
            </a:r>
            <a:r>
              <a:rPr dirty="0" sz="1700" spc="135">
                <a:latin typeface="Calibri"/>
                <a:cs typeface="Calibri"/>
              </a:rPr>
              <a:t> </a:t>
            </a:r>
            <a:r>
              <a:rPr dirty="0" sz="1700" spc="-10">
                <a:latin typeface="Calibri"/>
                <a:cs typeface="Calibri"/>
              </a:rPr>
              <a:t>Exploration</a:t>
            </a:r>
            <a:endParaRPr sz="1700">
              <a:latin typeface="Calibri"/>
              <a:cs typeface="Calibri"/>
            </a:endParaRPr>
          </a:p>
          <a:p>
            <a:pPr algn="ctr" marL="2061210" marR="2054225">
              <a:lnSpc>
                <a:spcPct val="169800"/>
              </a:lnSpc>
              <a:spcBef>
                <a:spcPts val="484"/>
              </a:spcBef>
            </a:pPr>
            <a:r>
              <a:rPr dirty="0" sz="1200">
                <a:latin typeface="Calibri"/>
                <a:cs typeface="Calibri"/>
              </a:rPr>
              <a:t>Samuel</a:t>
            </a:r>
            <a:r>
              <a:rPr dirty="0" sz="1200" spc="16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Castillo </a:t>
            </a:r>
            <a:r>
              <a:rPr dirty="0" sz="1200" spc="60">
                <a:latin typeface="Calibri"/>
                <a:cs typeface="Calibri"/>
              </a:rPr>
              <a:t>April</a:t>
            </a:r>
            <a:r>
              <a:rPr dirty="0" sz="1200" spc="12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4,</a:t>
            </a:r>
            <a:r>
              <a:rPr dirty="0" sz="1200" spc="125">
                <a:latin typeface="Calibri"/>
                <a:cs typeface="Calibri"/>
              </a:rPr>
              <a:t> </a:t>
            </a:r>
            <a:r>
              <a:rPr dirty="0" sz="1200" spc="-20">
                <a:latin typeface="Calibri"/>
                <a:cs typeface="Calibri"/>
              </a:rPr>
              <a:t>2026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35367" y="2876124"/>
            <a:ext cx="5302250" cy="86042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715"/>
              </a:spcBef>
            </a:pPr>
            <a:r>
              <a:rPr dirty="0" sz="1000" spc="95" b="1">
                <a:latin typeface="Calibri"/>
                <a:cs typeface="Calibri"/>
              </a:rPr>
              <a:t>Abstract</a:t>
            </a:r>
            <a:endParaRPr sz="1000">
              <a:latin typeface="Calibri"/>
              <a:cs typeface="Calibri"/>
            </a:endParaRPr>
          </a:p>
          <a:p>
            <a:pPr marL="25400" marR="17780" indent="189230">
              <a:lnSpc>
                <a:spcPct val="100000"/>
              </a:lnSpc>
              <a:spcBef>
                <a:spcPts val="620"/>
              </a:spcBef>
            </a:pPr>
            <a:r>
              <a:rPr dirty="0" sz="1000">
                <a:latin typeface="Calibri"/>
                <a:cs typeface="Calibri"/>
              </a:rPr>
              <a:t>Euler’s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resolution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36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Basel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problem</a:t>
            </a:r>
            <a:r>
              <a:rPr dirty="0" sz="1000" spc="36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revealed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that</a:t>
            </a:r>
            <a:r>
              <a:rPr dirty="0" sz="1000" spc="36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zeta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function</a:t>
            </a:r>
            <a:r>
              <a:rPr dirty="0" sz="1000" spc="36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already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encodes </a:t>
            </a:r>
            <a:r>
              <a:rPr dirty="0" sz="1000">
                <a:latin typeface="Calibri"/>
                <a:cs typeface="Calibri"/>
              </a:rPr>
              <a:t>remarkable</a:t>
            </a:r>
            <a:r>
              <a:rPr dirty="0" sz="1000" spc="2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arithmetic</a:t>
            </a:r>
            <a:r>
              <a:rPr dirty="0" sz="1000" spc="2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structure</a:t>
            </a:r>
            <a:r>
              <a:rPr dirty="0" sz="1000" spc="229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at</a:t>
            </a:r>
            <a:r>
              <a:rPr dirty="0" sz="1000" spc="2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special</a:t>
            </a:r>
            <a:r>
              <a:rPr dirty="0" sz="1000" spc="2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values</a:t>
            </a:r>
            <a:r>
              <a:rPr dirty="0" sz="1000" spc="229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such</a:t>
            </a:r>
            <a:r>
              <a:rPr dirty="0" sz="1000" spc="22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as</a:t>
            </a:r>
            <a:endParaRPr sz="1000">
              <a:latin typeface="Calibri"/>
              <a:cs typeface="Calibri"/>
            </a:endParaRPr>
          </a:p>
          <a:p>
            <a:pPr marL="2763520">
              <a:lnSpc>
                <a:spcPct val="100000"/>
              </a:lnSpc>
              <a:spcBef>
                <a:spcPts val="535"/>
              </a:spcBef>
            </a:pPr>
            <a:r>
              <a:rPr dirty="0" baseline="-19444" sz="1500" spc="-37" i="1">
                <a:latin typeface="Calibri"/>
                <a:cs typeface="Calibri"/>
              </a:rPr>
              <a:t>π</a:t>
            </a:r>
            <a:r>
              <a:rPr dirty="0" sz="700" spc="-25">
                <a:latin typeface="Sitka Text"/>
                <a:cs typeface="Sitka Text"/>
              </a:rPr>
              <a:t>2</a:t>
            </a:r>
            <a:endParaRPr sz="700">
              <a:latin typeface="Sitka Text"/>
              <a:cs typeface="Sitka Text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999445" y="3797909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 h="0">
                <a:moveTo>
                  <a:pt x="0" y="0"/>
                </a:moveTo>
                <a:lnTo>
                  <a:pt x="133426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3576497" y="3690320"/>
            <a:ext cx="6197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70865" algn="l"/>
              </a:tabLst>
            </a:pPr>
            <a:r>
              <a:rPr dirty="0" sz="1000" spc="75" i="1">
                <a:latin typeface="Calibri"/>
                <a:cs typeface="Calibri"/>
              </a:rPr>
              <a:t>ζ</a:t>
            </a:r>
            <a:r>
              <a:rPr dirty="0" sz="1000" spc="75">
                <a:latin typeface="Calibri"/>
                <a:cs typeface="Calibri"/>
              </a:rPr>
              <a:t>(2)</a:t>
            </a:r>
            <a:r>
              <a:rPr dirty="0" sz="1000" spc="55">
                <a:latin typeface="Calibri"/>
                <a:cs typeface="Calibri"/>
              </a:rPr>
              <a:t> </a:t>
            </a:r>
            <a:r>
              <a:rPr dirty="0" sz="1000" spc="220">
                <a:latin typeface="Calibri"/>
                <a:cs typeface="Calibri"/>
              </a:rPr>
              <a:t>=</a:t>
            </a:r>
            <a:r>
              <a:rPr dirty="0" sz="1000">
                <a:latin typeface="Calibri"/>
                <a:cs typeface="Calibri"/>
              </a:rPr>
              <a:t>	</a:t>
            </a:r>
            <a:r>
              <a:rPr dirty="0" sz="1000" spc="-50" i="1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1248067" y="3701903"/>
            <a:ext cx="5277485" cy="1542415"/>
          </a:xfrm>
          <a:prstGeom prst="rect">
            <a:avLst/>
          </a:prstGeom>
        </p:spPr>
        <p:txBody>
          <a:bodyPr wrap="square" lIns="0" tIns="86995" rIns="0" bIns="0" rtlCol="0" vert="horz">
            <a:spAutoFit/>
          </a:bodyPr>
          <a:lstStyle/>
          <a:p>
            <a:pPr algn="ctr" marL="358775">
              <a:lnSpc>
                <a:spcPct val="100000"/>
              </a:lnSpc>
              <a:spcBef>
                <a:spcPts val="685"/>
              </a:spcBef>
            </a:pPr>
            <a:r>
              <a:rPr dirty="0" sz="1000" spc="-50">
                <a:latin typeface="Calibri"/>
                <a:cs typeface="Calibri"/>
              </a:rPr>
              <a:t>6</a:t>
            </a:r>
            <a:endParaRPr sz="1000">
              <a:latin typeface="Calibri"/>
              <a:cs typeface="Calibri"/>
            </a:endParaRPr>
          </a:p>
          <a:p>
            <a:pPr algn="just" marL="12700" marR="5080">
              <a:lnSpc>
                <a:spcPct val="100000"/>
              </a:lnSpc>
              <a:spcBef>
                <a:spcPts val="590"/>
              </a:spcBef>
            </a:pPr>
            <a:r>
              <a:rPr dirty="0" sz="1000" spc="10">
                <a:latin typeface="Calibri"/>
                <a:cs typeface="Calibri"/>
              </a:rPr>
              <a:t>Riemann’s</a:t>
            </a:r>
            <a:r>
              <a:rPr dirty="0" sz="1000" spc="180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later</a:t>
            </a:r>
            <a:r>
              <a:rPr dirty="0" sz="1000" spc="18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insight</a:t>
            </a:r>
            <a:r>
              <a:rPr dirty="0" sz="1000" spc="18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extended</a:t>
            </a:r>
            <a:r>
              <a:rPr dirty="0" sz="1000" spc="18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this</a:t>
            </a:r>
            <a:r>
              <a:rPr dirty="0" sz="1000" spc="18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perspective</a:t>
            </a:r>
            <a:r>
              <a:rPr dirty="0" sz="1000" spc="18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dramatically:</a:t>
            </a:r>
            <a:r>
              <a:rPr dirty="0" sz="1000" spc="3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after</a:t>
            </a:r>
            <a:r>
              <a:rPr dirty="0" sz="1000" spc="18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analytic</a:t>
            </a:r>
            <a:r>
              <a:rPr dirty="0" sz="1000" spc="18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continuation,</a:t>
            </a:r>
            <a:r>
              <a:rPr dirty="0" sz="1000" spc="19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the</a:t>
            </a:r>
            <a:r>
              <a:rPr dirty="0" sz="1000" spc="10">
                <a:latin typeface="Calibri"/>
                <a:cs typeface="Calibri"/>
              </a:rPr>
              <a:t> non-trivial</a:t>
            </a:r>
            <a:r>
              <a:rPr dirty="0" sz="1000" spc="140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zeros</a:t>
            </a:r>
            <a:r>
              <a:rPr dirty="0" sz="1000" spc="1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of</a:t>
            </a:r>
            <a:r>
              <a:rPr dirty="0" sz="1000" spc="1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the</a:t>
            </a:r>
            <a:r>
              <a:rPr dirty="0" sz="1000" spc="140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zeta</a:t>
            </a:r>
            <a:r>
              <a:rPr dirty="0" sz="1000" spc="1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function</a:t>
            </a:r>
            <a:r>
              <a:rPr dirty="0" sz="1000" spc="1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govern</a:t>
            </a:r>
            <a:r>
              <a:rPr dirty="0" sz="1000" spc="1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the</a:t>
            </a:r>
            <a:r>
              <a:rPr dirty="0" sz="1000" spc="1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fine-</a:t>
            </a:r>
            <a:r>
              <a:rPr dirty="0" sz="1000" spc="10">
                <a:latin typeface="Calibri"/>
                <a:cs typeface="Calibri"/>
              </a:rPr>
              <a:t>scale</a:t>
            </a:r>
            <a:r>
              <a:rPr dirty="0" sz="1000" spc="1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distribution</a:t>
            </a:r>
            <a:r>
              <a:rPr dirty="0" sz="1000" spc="1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of</a:t>
            </a:r>
            <a:r>
              <a:rPr dirty="0" sz="1000" spc="14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prime</a:t>
            </a:r>
            <a:r>
              <a:rPr dirty="0" sz="1000" spc="140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numbers.</a:t>
            </a:r>
            <a:r>
              <a:rPr dirty="0" sz="1000" spc="290">
                <a:latin typeface="Calibri"/>
                <a:cs typeface="Calibri"/>
              </a:rPr>
              <a:t> </a:t>
            </a:r>
            <a:r>
              <a:rPr dirty="0" sz="1000" spc="55">
                <a:latin typeface="Calibri"/>
                <a:cs typeface="Calibri"/>
              </a:rPr>
              <a:t>This </a:t>
            </a:r>
            <a:r>
              <a:rPr dirty="0" sz="1000">
                <a:latin typeface="Calibri"/>
                <a:cs typeface="Calibri"/>
              </a:rPr>
              <a:t>paper</a:t>
            </a:r>
            <a:r>
              <a:rPr dirty="0" sz="1000" spc="2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presents</a:t>
            </a:r>
            <a:r>
              <a:rPr dirty="0" sz="1000" spc="2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</a:t>
            </a:r>
            <a:r>
              <a:rPr dirty="0" sz="1000" spc="2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structured</a:t>
            </a:r>
            <a:r>
              <a:rPr dirty="0" sz="1000" spc="2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overview</a:t>
            </a:r>
            <a:r>
              <a:rPr dirty="0" sz="1000" spc="2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2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2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Riemann</a:t>
            </a:r>
            <a:r>
              <a:rPr dirty="0" sz="1000" spc="2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zeta</a:t>
            </a:r>
            <a:r>
              <a:rPr dirty="0" sz="1000" spc="2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function,</a:t>
            </a:r>
            <a:r>
              <a:rPr dirty="0" sz="1000" spc="29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2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critical</a:t>
            </a:r>
            <a:r>
              <a:rPr dirty="0" sz="1000" spc="2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line,</a:t>
            </a:r>
            <a:r>
              <a:rPr dirty="0" sz="1000" spc="29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27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the</a:t>
            </a:r>
            <a:r>
              <a:rPr dirty="0" sz="1000" spc="10">
                <a:latin typeface="Calibri"/>
                <a:cs typeface="Calibri"/>
              </a:rPr>
              <a:t> Riemann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Hypothesis,</a:t>
            </a:r>
            <a:r>
              <a:rPr dirty="0" sz="1000" spc="33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with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special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emphasis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on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computational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visualization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10">
                <a:latin typeface="Calibri"/>
                <a:cs typeface="Calibri"/>
              </a:rPr>
              <a:t>and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reproducible </a:t>
            </a:r>
            <a:r>
              <a:rPr dirty="0" sz="1000">
                <a:latin typeface="Calibri"/>
                <a:cs typeface="Calibri"/>
              </a:rPr>
              <a:t>numerical</a:t>
            </a:r>
            <a:r>
              <a:rPr dirty="0" sz="1000" spc="2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experiments.</a:t>
            </a:r>
            <a:r>
              <a:rPr dirty="0" sz="1000" spc="165">
                <a:latin typeface="Calibri"/>
                <a:cs typeface="Calibri"/>
              </a:rPr>
              <a:t>  </a:t>
            </a:r>
            <a:r>
              <a:rPr dirty="0" sz="1000" spc="65">
                <a:latin typeface="Calibri"/>
                <a:cs typeface="Calibri"/>
              </a:rPr>
              <a:t>In</a:t>
            </a:r>
            <a:r>
              <a:rPr dirty="0" sz="1000" spc="2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particular,</a:t>
            </a:r>
            <a:r>
              <a:rPr dirty="0" sz="1000" spc="27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contour</a:t>
            </a:r>
            <a:r>
              <a:rPr dirty="0" sz="1000" spc="254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plots</a:t>
            </a:r>
            <a:r>
              <a:rPr dirty="0" sz="1000" spc="2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240">
                <a:latin typeface="Calibri"/>
                <a:cs typeface="Calibri"/>
              </a:rPr>
              <a:t> </a:t>
            </a:r>
            <a:r>
              <a:rPr dirty="0" sz="1000" spc="50">
                <a:latin typeface="Lucida Sans Unicode"/>
                <a:cs typeface="Lucida Sans Unicode"/>
              </a:rPr>
              <a:t>ℜ</a:t>
            </a:r>
            <a:r>
              <a:rPr dirty="0" sz="1000" spc="50">
                <a:latin typeface="Calibri"/>
                <a:cs typeface="Calibri"/>
              </a:rPr>
              <a:t>(</a:t>
            </a:r>
            <a:r>
              <a:rPr dirty="0" sz="1000" spc="50" i="1">
                <a:latin typeface="Calibri"/>
                <a:cs typeface="Calibri"/>
              </a:rPr>
              <a:t>ζ</a:t>
            </a:r>
            <a:r>
              <a:rPr dirty="0" sz="1000" spc="50">
                <a:latin typeface="Calibri"/>
                <a:cs typeface="Calibri"/>
              </a:rPr>
              <a:t>(</a:t>
            </a:r>
            <a:r>
              <a:rPr dirty="0" sz="1000" spc="50" i="1">
                <a:latin typeface="Calibri"/>
                <a:cs typeface="Calibri"/>
              </a:rPr>
              <a:t>s</a:t>
            </a:r>
            <a:r>
              <a:rPr dirty="0" sz="1000" spc="50">
                <a:latin typeface="Calibri"/>
                <a:cs typeface="Calibri"/>
              </a:rPr>
              <a:t>))</a:t>
            </a:r>
            <a:r>
              <a:rPr dirty="0" sz="1000" spc="2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250">
                <a:latin typeface="Calibri"/>
                <a:cs typeface="Calibri"/>
              </a:rPr>
              <a:t> </a:t>
            </a:r>
            <a:r>
              <a:rPr dirty="0" sz="1000" spc="80">
                <a:latin typeface="Lucida Sans Unicode"/>
                <a:cs typeface="Lucida Sans Unicode"/>
              </a:rPr>
              <a:t>ℑ</a:t>
            </a:r>
            <a:r>
              <a:rPr dirty="0" sz="1000" spc="80">
                <a:latin typeface="Calibri"/>
                <a:cs typeface="Calibri"/>
              </a:rPr>
              <a:t>(</a:t>
            </a:r>
            <a:r>
              <a:rPr dirty="0" sz="1000" spc="80" i="1">
                <a:latin typeface="Calibri"/>
                <a:cs typeface="Calibri"/>
              </a:rPr>
              <a:t>ζ</a:t>
            </a:r>
            <a:r>
              <a:rPr dirty="0" sz="1000" spc="80">
                <a:latin typeface="Calibri"/>
                <a:cs typeface="Calibri"/>
              </a:rPr>
              <a:t>(</a:t>
            </a:r>
            <a:r>
              <a:rPr dirty="0" sz="1000" spc="80" i="1">
                <a:latin typeface="Calibri"/>
                <a:cs typeface="Calibri"/>
              </a:rPr>
              <a:t>s</a:t>
            </a:r>
            <a:r>
              <a:rPr dirty="0" sz="1000" spc="80">
                <a:latin typeface="Calibri"/>
                <a:cs typeface="Calibri"/>
              </a:rPr>
              <a:t>))</a:t>
            </a:r>
            <a:r>
              <a:rPr dirty="0" sz="1000" spc="2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are</a:t>
            </a:r>
            <a:r>
              <a:rPr dirty="0" sz="1000" spc="254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used</a:t>
            </a:r>
            <a:r>
              <a:rPr dirty="0" sz="1000" spc="2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</a:t>
            </a:r>
            <a:r>
              <a:rPr dirty="0" sz="1000" spc="25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visu- </a:t>
            </a:r>
            <a:r>
              <a:rPr dirty="0" sz="1000">
                <a:latin typeface="Calibri"/>
                <a:cs typeface="Calibri"/>
              </a:rPr>
              <a:t>alize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geometric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structure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zeros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in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29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critical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strip.</a:t>
            </a:r>
            <a:r>
              <a:rPr dirty="0" sz="1000" spc="220">
                <a:latin typeface="Calibri"/>
                <a:cs typeface="Calibri"/>
              </a:rPr>
              <a:t>  </a:t>
            </a:r>
            <a:r>
              <a:rPr dirty="0" sz="1000" spc="65">
                <a:latin typeface="Calibri"/>
                <a:cs typeface="Calibri"/>
              </a:rPr>
              <a:t>The</a:t>
            </a:r>
            <a:r>
              <a:rPr dirty="0" sz="1000" spc="29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paper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also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discusses</a:t>
            </a:r>
            <a:r>
              <a:rPr dirty="0" sz="1000" spc="28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the</a:t>
            </a:r>
            <a:r>
              <a:rPr dirty="0" sz="1000">
                <a:latin typeface="Calibri"/>
                <a:cs typeface="Calibri"/>
              </a:rPr>
              <a:t> explicit</a:t>
            </a:r>
            <a:r>
              <a:rPr dirty="0" sz="1000" spc="2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formula,</a:t>
            </a:r>
            <a:r>
              <a:rPr dirty="0" sz="1000" spc="2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prime</a:t>
            </a:r>
            <a:r>
              <a:rPr dirty="0" sz="1000" spc="2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density,</a:t>
            </a:r>
            <a:r>
              <a:rPr dirty="0" sz="1000" spc="2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204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2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role</a:t>
            </a:r>
            <a:r>
              <a:rPr dirty="0" sz="1000" spc="204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of</a:t>
            </a:r>
            <a:r>
              <a:rPr dirty="0" sz="1000" spc="2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modern</a:t>
            </a:r>
            <a:r>
              <a:rPr dirty="0" sz="1000" spc="204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computational</a:t>
            </a:r>
            <a:r>
              <a:rPr dirty="0" sz="1000" spc="2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and</a:t>
            </a:r>
            <a:r>
              <a:rPr dirty="0" sz="1000" spc="204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AI-assisted</a:t>
            </a:r>
            <a:r>
              <a:rPr dirty="0" sz="1000" spc="20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methods </a:t>
            </a:r>
            <a:r>
              <a:rPr dirty="0" sz="1000">
                <a:latin typeface="Calibri"/>
                <a:cs typeface="Calibri"/>
              </a:rPr>
              <a:t>in</a:t>
            </a:r>
            <a:r>
              <a:rPr dirty="0" sz="1000" spc="1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experimental</a:t>
            </a:r>
            <a:r>
              <a:rPr dirty="0" sz="1000" spc="1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work</a:t>
            </a:r>
            <a:r>
              <a:rPr dirty="0" sz="1000" spc="1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related</a:t>
            </a:r>
            <a:r>
              <a:rPr dirty="0" sz="1000" spc="1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to</a:t>
            </a:r>
            <a:r>
              <a:rPr dirty="0" sz="1000" spc="1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the</a:t>
            </a:r>
            <a:r>
              <a:rPr dirty="0" sz="1000" spc="17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zeta</a:t>
            </a:r>
            <a:r>
              <a:rPr dirty="0" sz="1000" spc="17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function.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1700" y="5447827"/>
            <a:ext cx="5969635" cy="7169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20040" algn="l"/>
              </a:tabLst>
            </a:pPr>
            <a:r>
              <a:rPr dirty="0" sz="1400" spc="40" b="1">
                <a:latin typeface="Calibri"/>
                <a:cs typeface="Calibri"/>
              </a:rPr>
              <a:t>1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120" b="1">
                <a:latin typeface="Calibri"/>
                <a:cs typeface="Calibri"/>
              </a:rPr>
              <a:t>Introduction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2600"/>
              </a:lnSpc>
              <a:spcBef>
                <a:spcPts val="1019"/>
              </a:spcBef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occupies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central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place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analytic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number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theory.</a:t>
            </a:r>
            <a:r>
              <a:rPr dirty="0" sz="1100" spc="3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295" i="1">
                <a:latin typeface="Calibri"/>
                <a:cs typeface="Calibri"/>
              </a:rPr>
              <a:t>&gt;</a:t>
            </a:r>
            <a:r>
              <a:rPr dirty="0" sz="1100" spc="120" i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1,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 spc="55">
                <a:latin typeface="Calibri"/>
                <a:cs typeface="Calibri"/>
              </a:rPr>
              <a:t>it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is </a:t>
            </a:r>
            <a:r>
              <a:rPr dirty="0" sz="1100">
                <a:latin typeface="Calibri"/>
                <a:cs typeface="Calibri"/>
              </a:rPr>
              <a:t>defined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convergent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series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442449" y="6243026"/>
            <a:ext cx="41529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45">
                <a:latin typeface="Calibri"/>
                <a:cs typeface="Calibri"/>
              </a:rPr>
              <a:t>=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918280" y="6107174"/>
            <a:ext cx="13335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210" i="1">
                <a:latin typeface="Arial"/>
                <a:cs typeface="Arial"/>
              </a:rPr>
              <a:t>∞</a:t>
            </a:r>
            <a:endParaRPr sz="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871988" y="6111416"/>
            <a:ext cx="22606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869">
                <a:latin typeface="Lucida Sans Unicode"/>
                <a:cs typeface="Lucida Sans Unicode"/>
              </a:rPr>
              <a:t>Σ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73562" y="6149300"/>
            <a:ext cx="234950" cy="34099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0800">
              <a:lnSpc>
                <a:spcPts val="1245"/>
              </a:lnSpc>
              <a:spcBef>
                <a:spcPts val="90"/>
              </a:spcBef>
            </a:pPr>
            <a:r>
              <a:rPr dirty="0" u="sng" sz="1100" spc="-1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  <a:p>
            <a:pPr marL="50800">
              <a:lnSpc>
                <a:spcPts val="1245"/>
              </a:lnSpc>
            </a:pPr>
            <a:r>
              <a:rPr dirty="0" baseline="-15151" sz="1650" spc="-37" i="1">
                <a:latin typeface="Calibri"/>
                <a:cs typeface="Calibri"/>
              </a:rPr>
              <a:t>n</a:t>
            </a:r>
            <a:r>
              <a:rPr dirty="0" sz="800" spc="-25" i="1">
                <a:latin typeface="Verdana"/>
                <a:cs typeface="Verdana"/>
              </a:rPr>
              <a:t>s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66069" y="6243026"/>
            <a:ext cx="6413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 i="1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01700" y="6411154"/>
            <a:ext cx="4076700" cy="39306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algn="r" marR="883919">
              <a:lnSpc>
                <a:spcPct val="100000"/>
              </a:lnSpc>
              <a:spcBef>
                <a:spcPts val="360"/>
              </a:spcBef>
            </a:pPr>
            <a:r>
              <a:rPr dirty="0" sz="800" spc="65" i="1">
                <a:latin typeface="Verdana"/>
                <a:cs typeface="Verdana"/>
              </a:rPr>
              <a:t>n</a:t>
            </a:r>
            <a:r>
              <a:rPr dirty="0" sz="800" spc="65">
                <a:latin typeface="Calibri"/>
                <a:cs typeface="Calibri"/>
              </a:rPr>
              <a:t>=1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dirty="0" sz="1100" spc="50">
                <a:latin typeface="Calibri"/>
                <a:cs typeface="Calibri"/>
              </a:rPr>
              <a:t>Euler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showed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admits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product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expansion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597402" y="6805141"/>
            <a:ext cx="20256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650">
                <a:latin typeface="Lucida Sans Unicode"/>
                <a:cs typeface="Lucida Sans Unicode"/>
              </a:rPr>
              <a:t>Y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901700" y="7133411"/>
            <a:ext cx="5970270" cy="12966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368300">
              <a:lnSpc>
                <a:spcPct val="100000"/>
              </a:lnSpc>
              <a:spcBef>
                <a:spcPts val="95"/>
              </a:spcBef>
            </a:pPr>
            <a:r>
              <a:rPr dirty="0" sz="800" spc="-50" i="1">
                <a:latin typeface="Verdana"/>
                <a:cs typeface="Verdana"/>
              </a:rPr>
              <a:t>p</a:t>
            </a:r>
            <a:endParaRPr sz="800">
              <a:latin typeface="Verdana"/>
              <a:cs typeface="Verdana"/>
            </a:endParaRPr>
          </a:p>
          <a:p>
            <a:pPr algn="just" marL="12700" marR="5715">
              <a:lnSpc>
                <a:spcPct val="102600"/>
              </a:lnSpc>
              <a:spcBef>
                <a:spcPts val="925"/>
              </a:spcBef>
            </a:pPr>
            <a:r>
              <a:rPr dirty="0" sz="1100" spc="-10">
                <a:latin typeface="Calibri"/>
                <a:cs typeface="Calibri"/>
              </a:rPr>
              <a:t>where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product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runs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all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numbers.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 spc="80">
                <a:latin typeface="Calibri"/>
                <a:cs typeface="Calibri"/>
              </a:rPr>
              <a:t>This </a:t>
            </a:r>
            <a:r>
              <a:rPr dirty="0" sz="1100">
                <a:latin typeface="Calibri"/>
                <a:cs typeface="Calibri"/>
              </a:rPr>
              <a:t>identity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establishes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deep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connection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between </a:t>
            </a:r>
            <a:r>
              <a:rPr dirty="0" sz="1100">
                <a:latin typeface="Calibri"/>
                <a:cs typeface="Calibri"/>
              </a:rPr>
              <a:t>analysis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arithmetic:</a:t>
            </a:r>
            <a:r>
              <a:rPr dirty="0" sz="1100" spc="3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only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infinite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series,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compact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encoding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numbers.</a:t>
            </a:r>
            <a:endParaRPr sz="1100">
              <a:latin typeface="Calibri"/>
              <a:cs typeface="Calibri"/>
            </a:endParaRPr>
          </a:p>
          <a:p>
            <a:pPr algn="just" marL="12700" marR="5080" indent="214629">
              <a:lnSpc>
                <a:spcPct val="102600"/>
              </a:lnSpc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central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thesis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paper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merely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analytic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curiosities. </a:t>
            </a:r>
            <a:r>
              <a:rPr dirty="0" sz="1100">
                <a:latin typeface="Calibri"/>
                <a:cs typeface="Calibri"/>
              </a:rPr>
              <a:t>Rather,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they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structural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features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govern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oscillatory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behavior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counting.</a:t>
            </a:r>
            <a:r>
              <a:rPr dirty="0" sz="1100" spc="140">
                <a:latin typeface="Calibri"/>
                <a:cs typeface="Calibri"/>
              </a:rPr>
              <a:t>  </a:t>
            </a:r>
            <a:r>
              <a:rPr dirty="0" sz="1100" spc="60">
                <a:latin typeface="Calibri"/>
                <a:cs typeface="Calibri"/>
              </a:rPr>
              <a:t>This </a:t>
            </a:r>
            <a:r>
              <a:rPr dirty="0" sz="1100">
                <a:latin typeface="Calibri"/>
                <a:cs typeface="Calibri"/>
              </a:rPr>
              <a:t>viewpoint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culminates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Hypothesis,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asserts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every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non-trivial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lies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169333" y="6916876"/>
            <a:ext cx="15875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55" i="1">
                <a:latin typeface="Arial"/>
                <a:cs typeface="Arial"/>
              </a:rPr>
              <a:t>−</a:t>
            </a:r>
            <a:r>
              <a:rPr dirty="0" sz="800" spc="55" i="1">
                <a:latin typeface="Verdana"/>
                <a:cs typeface="Verdana"/>
              </a:rPr>
              <a:t>s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3797515" y="6824534"/>
            <a:ext cx="600710" cy="19177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  <a:tabLst>
                <a:tab pos="523875" algn="l"/>
              </a:tabLst>
            </a:pPr>
            <a:r>
              <a:rPr dirty="0" sz="1100">
                <a:latin typeface="Lucida Sans Unicode"/>
                <a:cs typeface="Lucida Sans Unicode"/>
              </a:rPr>
              <a:t>	 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372533" y="6895793"/>
            <a:ext cx="16319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80" i="1">
                <a:latin typeface="Arial"/>
                <a:cs typeface="Arial"/>
              </a:rPr>
              <a:t>−</a:t>
            </a:r>
            <a:r>
              <a:rPr dirty="0" sz="800" spc="80"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169132" y="6936751"/>
            <a:ext cx="143446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704215" algn="l"/>
                <a:tab pos="1382395" algn="l"/>
              </a:tabLst>
            </a:pP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45">
                <a:latin typeface="Calibri"/>
                <a:cs typeface="Calibri"/>
              </a:rPr>
              <a:t>=</a:t>
            </a:r>
            <a:r>
              <a:rPr dirty="0" sz="1100">
                <a:latin typeface="Calibri"/>
                <a:cs typeface="Calibri"/>
              </a:rPr>
              <a:t>	1</a:t>
            </a:r>
            <a:r>
              <a:rPr dirty="0" sz="1100" spc="-35">
                <a:latin typeface="Calibri"/>
                <a:cs typeface="Calibri"/>
              </a:rPr>
              <a:t> </a:t>
            </a:r>
            <a:r>
              <a:rPr dirty="0" sz="1100" spc="-35">
                <a:latin typeface="Lucida Sans Unicode"/>
                <a:cs typeface="Lucida Sans Unicode"/>
              </a:rPr>
              <a:t>−</a:t>
            </a:r>
            <a:r>
              <a:rPr dirty="0" sz="1100" spc="-105">
                <a:latin typeface="Lucida Sans Unicode"/>
                <a:cs typeface="Lucida Sans Unicode"/>
              </a:rPr>
              <a:t> </a:t>
            </a:r>
            <a:r>
              <a:rPr dirty="0" sz="1100" spc="-50" i="1">
                <a:latin typeface="Calibri"/>
                <a:cs typeface="Calibri"/>
              </a:rPr>
              <a:t>p</a:t>
            </a:r>
            <a:r>
              <a:rPr dirty="0" sz="1100" i="1">
                <a:latin typeface="Calibri"/>
                <a:cs typeface="Calibri"/>
              </a:rPr>
              <a:t>	</a:t>
            </a:r>
            <a:r>
              <a:rPr dirty="0" sz="1100" spc="-50" i="1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336876" y="8495219"/>
            <a:ext cx="793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876300" y="8410116"/>
            <a:ext cx="1619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u="sng" baseline="31250" sz="12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dirty="0" baseline="31250" sz="1200" spc="-60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1700" y="858682"/>
            <a:ext cx="5247005" cy="5448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20040" algn="l"/>
              </a:tabLst>
            </a:pPr>
            <a:r>
              <a:rPr dirty="0" sz="1400" spc="40" b="1">
                <a:latin typeface="Calibri"/>
                <a:cs typeface="Calibri"/>
              </a:rPr>
              <a:t>2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160" b="1">
                <a:latin typeface="Calibri"/>
                <a:cs typeface="Calibri"/>
              </a:rPr>
              <a:t>From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30" b="1">
                <a:latin typeface="Calibri"/>
                <a:cs typeface="Calibri"/>
              </a:rPr>
              <a:t>Euler’s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25" b="1">
                <a:latin typeface="Calibri"/>
                <a:cs typeface="Calibri"/>
              </a:rPr>
              <a:t>Basel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45" b="1">
                <a:latin typeface="Calibri"/>
                <a:cs typeface="Calibri"/>
              </a:rPr>
              <a:t>Problem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90" b="1">
                <a:latin typeface="Calibri"/>
                <a:cs typeface="Calibri"/>
              </a:rPr>
              <a:t>to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65" b="1">
                <a:latin typeface="Calibri"/>
                <a:cs typeface="Calibri"/>
              </a:rPr>
              <a:t>Prime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65" b="1">
                <a:latin typeface="Calibri"/>
                <a:cs typeface="Calibri"/>
              </a:rPr>
              <a:t>Number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55" b="1">
                <a:latin typeface="Calibri"/>
                <a:cs typeface="Calibri"/>
              </a:rPr>
              <a:t>Theory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1100">
                <a:latin typeface="Calibri"/>
                <a:cs typeface="Calibri"/>
              </a:rPr>
              <a:t>Euler’s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solution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Basel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problem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showed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that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522560" y="1485136"/>
            <a:ext cx="13335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210" i="1">
                <a:latin typeface="Arial"/>
                <a:cs typeface="Arial"/>
              </a:rPr>
              <a:t>∞</a:t>
            </a:r>
            <a:endParaRPr sz="8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476269" y="1489378"/>
            <a:ext cx="22606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869">
                <a:latin typeface="Lucida Sans Unicode"/>
                <a:cs typeface="Lucida Sans Unicode"/>
              </a:rPr>
              <a:t>Σ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474986" y="1822842"/>
            <a:ext cx="22860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65" i="1">
                <a:latin typeface="Verdana"/>
                <a:cs typeface="Verdana"/>
              </a:rPr>
              <a:t>n</a:t>
            </a:r>
            <a:r>
              <a:rPr dirty="0" sz="800" spc="65">
                <a:latin typeface="Calibri"/>
                <a:cs typeface="Calibri"/>
              </a:rPr>
              <a:t>=1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4158246" y="1514308"/>
            <a:ext cx="793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111675" y="1716022"/>
            <a:ext cx="95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>
                <a:latin typeface="Calibri"/>
                <a:cs typeface="Calibri"/>
              </a:rPr>
              <a:t>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665143" y="1527262"/>
            <a:ext cx="657860" cy="2857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3500">
              <a:lnSpc>
                <a:spcPts val="1030"/>
              </a:lnSpc>
              <a:spcBef>
                <a:spcPts val="90"/>
              </a:spcBef>
              <a:tabLst>
                <a:tab pos="421640" algn="l"/>
              </a:tabLst>
            </a:pPr>
            <a:r>
              <a:rPr dirty="0" u="sng" sz="1100" spc="5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dirty="0" sz="1100">
                <a:latin typeface="Calibri"/>
                <a:cs typeface="Calibri"/>
              </a:rPr>
              <a:t>	</a:t>
            </a:r>
            <a:r>
              <a:rPr dirty="0" u="sng" sz="1100" spc="-5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</a:t>
            </a:r>
            <a:r>
              <a:rPr dirty="0" u="sng" sz="1100" spc="500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endParaRPr sz="1100">
              <a:latin typeface="Calibri"/>
              <a:cs typeface="Calibri"/>
            </a:endParaRPr>
          </a:p>
          <a:p>
            <a:pPr marL="63500">
              <a:lnSpc>
                <a:spcPts val="1030"/>
              </a:lnSpc>
              <a:tabLst>
                <a:tab pos="580390" algn="l"/>
              </a:tabLst>
            </a:pPr>
            <a:r>
              <a:rPr dirty="0" baseline="-37878" sz="1650" spc="82" i="1">
                <a:latin typeface="Calibri"/>
                <a:cs typeface="Calibri"/>
              </a:rPr>
              <a:t>n</a:t>
            </a:r>
            <a:r>
              <a:rPr dirty="0" baseline="-31250" sz="1200" spc="82">
                <a:latin typeface="Calibri"/>
                <a:cs typeface="Calibri"/>
              </a:rPr>
              <a:t>2</a:t>
            </a:r>
            <a:r>
              <a:rPr dirty="0" baseline="-31250" sz="1200" spc="419">
                <a:latin typeface="Calibri"/>
                <a:cs typeface="Calibri"/>
              </a:rPr>
              <a:t> </a:t>
            </a:r>
            <a:r>
              <a:rPr dirty="0" sz="1100" spc="245">
                <a:latin typeface="Calibri"/>
                <a:cs typeface="Calibri"/>
              </a:rPr>
              <a:t>=</a:t>
            </a:r>
            <a:r>
              <a:rPr dirty="0" sz="1100">
                <a:latin typeface="Calibri"/>
                <a:cs typeface="Calibri"/>
              </a:rPr>
              <a:t>	</a:t>
            </a:r>
            <a:r>
              <a:rPr dirty="0" sz="1100" spc="-50" i="1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1700" y="2047416"/>
            <a:ext cx="9461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equivalently,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973131" y="2152242"/>
            <a:ext cx="21399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baseline="-20202" sz="1650" spc="-37" i="1">
                <a:latin typeface="Calibri"/>
                <a:cs typeface="Calibri"/>
              </a:rPr>
              <a:t>π</a:t>
            </a:r>
            <a:r>
              <a:rPr dirty="0" sz="800" spc="-25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011231" y="2412847"/>
            <a:ext cx="144145" cy="0"/>
          </a:xfrm>
          <a:custGeom>
            <a:avLst/>
            <a:gdLst/>
            <a:ahLst/>
            <a:cxnLst/>
            <a:rect l="l" t="t" r="r" b="b"/>
            <a:pathLst>
              <a:path w="144145" h="0">
                <a:moveTo>
                  <a:pt x="0" y="0"/>
                </a:moveTo>
                <a:lnTo>
                  <a:pt x="144043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3550754" y="2296235"/>
            <a:ext cx="67119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619125" algn="l"/>
              </a:tabLst>
            </a:pPr>
            <a:r>
              <a:rPr dirty="0" sz="1100" spc="75" i="1">
                <a:latin typeface="Calibri"/>
                <a:cs typeface="Calibri"/>
              </a:rPr>
              <a:t>ζ</a:t>
            </a:r>
            <a:r>
              <a:rPr dirty="0" sz="1100" spc="75">
                <a:latin typeface="Calibri"/>
                <a:cs typeface="Calibri"/>
              </a:rPr>
              <a:t>(2)</a:t>
            </a:r>
            <a:r>
              <a:rPr dirty="0" sz="1100" spc="70">
                <a:latin typeface="Calibri"/>
                <a:cs typeface="Calibri"/>
              </a:rPr>
              <a:t> </a:t>
            </a:r>
            <a:r>
              <a:rPr dirty="0" sz="1100" spc="235">
                <a:latin typeface="Calibri"/>
                <a:cs typeface="Calibri"/>
              </a:rPr>
              <a:t>=</a:t>
            </a:r>
            <a:r>
              <a:rPr dirty="0" sz="1100">
                <a:latin typeface="Calibri"/>
                <a:cs typeface="Calibri"/>
              </a:rPr>
              <a:t>	</a:t>
            </a:r>
            <a:r>
              <a:rPr dirty="0" sz="1100" spc="-50" i="1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01700" y="2366439"/>
            <a:ext cx="5969635" cy="109601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3146425">
              <a:lnSpc>
                <a:spcPct val="100000"/>
              </a:lnSpc>
              <a:spcBef>
                <a:spcPts val="285"/>
              </a:spcBef>
            </a:pPr>
            <a:r>
              <a:rPr dirty="0" sz="1100" spc="-50">
                <a:latin typeface="Calibri"/>
                <a:cs typeface="Calibri"/>
              </a:rPr>
              <a:t>6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dirty="0" sz="1100" spc="80">
                <a:latin typeface="Calibri"/>
                <a:cs typeface="Calibri"/>
              </a:rPr>
              <a:t>This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result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was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already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surprising:</a:t>
            </a:r>
            <a:r>
              <a:rPr dirty="0" sz="1100" spc="3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purely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arithmetic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series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evaluates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expression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involving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100" i="1">
                <a:latin typeface="Calibri"/>
                <a:cs typeface="Calibri"/>
              </a:rPr>
              <a:t>π</a:t>
            </a:r>
            <a:r>
              <a:rPr dirty="0" sz="1100">
                <a:latin typeface="Calibri"/>
                <a:cs typeface="Calibri"/>
              </a:rPr>
              <a:t>.</a:t>
            </a:r>
            <a:r>
              <a:rPr dirty="0" sz="1100" spc="345">
                <a:latin typeface="Calibri"/>
                <a:cs typeface="Calibri"/>
              </a:rPr>
              <a:t> </a:t>
            </a:r>
            <a:r>
              <a:rPr dirty="0" sz="1100" spc="85">
                <a:latin typeface="Calibri"/>
                <a:cs typeface="Calibri"/>
              </a:rPr>
              <a:t>It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suggested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contains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far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deeper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structure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than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might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first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appear.</a:t>
            </a:r>
            <a:endParaRPr sz="1100">
              <a:latin typeface="Calibri"/>
              <a:cs typeface="Calibri"/>
            </a:endParaRPr>
          </a:p>
          <a:p>
            <a:pPr algn="just" marL="12700" marR="5080" indent="214629">
              <a:lnSpc>
                <a:spcPct val="102600"/>
              </a:lnSpc>
            </a:pP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later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extended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2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complex</a:t>
            </a:r>
            <a:r>
              <a:rPr dirty="0" sz="1100" spc="2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plane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(except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simple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pole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310" i="1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1)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and </a:t>
            </a:r>
            <a:r>
              <a:rPr dirty="0" sz="1100" spc="10">
                <a:latin typeface="Calibri"/>
                <a:cs typeface="Calibri"/>
              </a:rPr>
              <a:t>connected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its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zeros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to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distribution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prime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numbers.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 spc="70">
                <a:latin typeface="Calibri"/>
                <a:cs typeface="Calibri"/>
              </a:rPr>
              <a:t>In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modern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language,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Prime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Number </a:t>
            </a:r>
            <a:r>
              <a:rPr dirty="0" sz="1100">
                <a:latin typeface="Calibri"/>
                <a:cs typeface="Calibri"/>
              </a:rPr>
              <a:t>Theorem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states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that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470655" y="3442753"/>
            <a:ext cx="44259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85" i="1">
                <a:latin typeface="Calibri"/>
                <a:cs typeface="Calibri"/>
              </a:rPr>
              <a:t>π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x</a:t>
            </a:r>
            <a:r>
              <a:rPr dirty="0" sz="1100" spc="85">
                <a:latin typeface="Calibri"/>
                <a:cs typeface="Calibri"/>
              </a:rPr>
              <a:t>)</a:t>
            </a:r>
            <a:r>
              <a:rPr dirty="0" sz="1100" spc="70">
                <a:latin typeface="Calibri"/>
                <a:cs typeface="Calibri"/>
              </a:rPr>
              <a:t> </a:t>
            </a:r>
            <a:r>
              <a:rPr dirty="0" sz="1100" spc="-50">
                <a:latin typeface="Lucida Sans Unicode"/>
                <a:cs typeface="Lucida Sans Unicode"/>
              </a:rPr>
              <a:t>∼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042473" y="3349026"/>
            <a:ext cx="10477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95" i="1">
                <a:latin typeface="Calibri"/>
                <a:cs typeface="Calibri"/>
              </a:rPr>
              <a:t>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3954145" y="3559365"/>
            <a:ext cx="281305" cy="0"/>
          </a:xfrm>
          <a:custGeom>
            <a:avLst/>
            <a:gdLst/>
            <a:ahLst/>
            <a:cxnLst/>
            <a:rect l="l" t="t" r="r" b="b"/>
            <a:pathLst>
              <a:path w="281304" h="0">
                <a:moveTo>
                  <a:pt x="0" y="0"/>
                </a:moveTo>
                <a:lnTo>
                  <a:pt x="281228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3941445" y="3537787"/>
            <a:ext cx="30670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log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95" i="1">
                <a:latin typeface="Calibri"/>
                <a:cs typeface="Calibri"/>
              </a:rPr>
              <a:t>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237863" y="3442753"/>
            <a:ext cx="6413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 i="1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25500" y="3763529"/>
            <a:ext cx="6122035" cy="259270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88900" marR="81280">
              <a:lnSpc>
                <a:spcPct val="102699"/>
              </a:lnSpc>
              <a:spcBef>
                <a:spcPts val="55"/>
              </a:spcBef>
            </a:pP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π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x</a:t>
            </a:r>
            <a:r>
              <a:rPr dirty="0" sz="1100" spc="85">
                <a:latin typeface="Calibri"/>
                <a:cs typeface="Calibri"/>
              </a:rPr>
              <a:t>)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denotes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number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primes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less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than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equal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x</a:t>
            </a:r>
            <a:r>
              <a:rPr dirty="0" sz="1100" spc="85">
                <a:latin typeface="Calibri"/>
                <a:cs typeface="Calibri"/>
              </a:rPr>
              <a:t>.</a:t>
            </a:r>
            <a:r>
              <a:rPr dirty="0" sz="1100" spc="484">
                <a:latin typeface="Calibri"/>
                <a:cs typeface="Calibri"/>
              </a:rPr>
              <a:t>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govern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the </a:t>
            </a:r>
            <a:r>
              <a:rPr dirty="0" sz="1100">
                <a:latin typeface="Calibri"/>
                <a:cs typeface="Calibri"/>
              </a:rPr>
              <a:t>deviations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from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leading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approximation.</a:t>
            </a:r>
            <a:endParaRPr sz="1100">
              <a:latin typeface="Calibri"/>
              <a:cs typeface="Calibri"/>
            </a:endParaRPr>
          </a:p>
          <a:p>
            <a:pPr algn="just" marL="88900" marR="81280" indent="214629">
              <a:lnSpc>
                <a:spcPct val="102600"/>
              </a:lnSpc>
            </a:pPr>
            <a:r>
              <a:rPr dirty="0" sz="1100" spc="80">
                <a:latin typeface="Calibri"/>
                <a:cs typeface="Calibri"/>
              </a:rPr>
              <a:t>This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broader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perspective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also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situates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related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phenomena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40">
                <a:latin typeface="Calibri"/>
                <a:cs typeface="Calibri"/>
              </a:rPr>
              <a:t>in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prime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number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theory.</a:t>
            </a:r>
            <a:r>
              <a:rPr dirty="0" sz="1100" spc="39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Mersenne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primes,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numbers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of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the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form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55">
                <a:latin typeface="Calibri"/>
                <a:cs typeface="Calibri"/>
              </a:rPr>
              <a:t>2</a:t>
            </a:r>
            <a:r>
              <a:rPr dirty="0" baseline="27777" sz="1200" spc="-82" i="1">
                <a:latin typeface="Verdana"/>
                <a:cs typeface="Verdana"/>
              </a:rPr>
              <a:t>p</a:t>
            </a:r>
            <a:r>
              <a:rPr dirty="0" baseline="27777" sz="1200" spc="44" i="1">
                <a:latin typeface="Verdana"/>
                <a:cs typeface="Verdana"/>
              </a:rPr>
              <a:t> </a:t>
            </a:r>
            <a:r>
              <a:rPr dirty="0" sz="1100" spc="-35">
                <a:latin typeface="Lucida Sans Unicode"/>
                <a:cs typeface="Lucida Sans Unicode"/>
              </a:rPr>
              <a:t>−</a:t>
            </a:r>
            <a:r>
              <a:rPr dirty="0" sz="1100" spc="-85">
                <a:latin typeface="Lucida Sans Unicode"/>
                <a:cs typeface="Lucida Sans Unicode"/>
              </a:rPr>
              <a:t> </a:t>
            </a:r>
            <a:r>
              <a:rPr dirty="0" sz="1100">
                <a:latin typeface="Calibri"/>
                <a:cs typeface="Calibri"/>
              </a:rPr>
              <a:t>1,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are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of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special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interest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because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-20" i="1">
                <a:latin typeface="Calibri"/>
                <a:cs typeface="Calibri"/>
              </a:rPr>
              <a:t>p</a:t>
            </a:r>
            <a:r>
              <a:rPr dirty="0" sz="1100" spc="145" i="1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must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be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prime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55">
                <a:latin typeface="Calibri"/>
                <a:cs typeface="Calibri"/>
              </a:rPr>
              <a:t>2</a:t>
            </a:r>
            <a:r>
              <a:rPr dirty="0" baseline="27777" sz="1200" spc="-82" i="1">
                <a:latin typeface="Verdana"/>
                <a:cs typeface="Verdana"/>
              </a:rPr>
              <a:t>p</a:t>
            </a:r>
            <a:r>
              <a:rPr dirty="0" baseline="27777" sz="1200" spc="44" i="1">
                <a:latin typeface="Verdana"/>
                <a:cs typeface="Verdana"/>
              </a:rPr>
              <a:t> </a:t>
            </a:r>
            <a:r>
              <a:rPr dirty="0" sz="1100" spc="-35">
                <a:latin typeface="Lucida Sans Unicode"/>
                <a:cs typeface="Lucida Sans Unicode"/>
              </a:rPr>
              <a:t>−</a:t>
            </a:r>
            <a:r>
              <a:rPr dirty="0" sz="1100" spc="-85">
                <a:latin typeface="Lucida Sans Unicode"/>
                <a:cs typeface="Lucida Sans Unicode"/>
              </a:rPr>
              <a:t> </a:t>
            </a:r>
            <a:r>
              <a:rPr dirty="0" sz="1100" spc="-25">
                <a:latin typeface="Calibri"/>
                <a:cs typeface="Calibri"/>
              </a:rPr>
              <a:t>1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to</a:t>
            </a:r>
            <a:r>
              <a:rPr dirty="0" sz="1100" spc="5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have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25">
                <a:latin typeface="Calibri"/>
                <a:cs typeface="Calibri"/>
              </a:rPr>
              <a:t>any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chance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of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being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prime,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though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 spc="35">
                <a:latin typeface="Calibri"/>
                <a:cs typeface="Calibri"/>
              </a:rPr>
              <a:t>this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condition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 spc="25">
                <a:latin typeface="Calibri"/>
                <a:cs typeface="Calibri"/>
              </a:rPr>
              <a:t>is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not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sufficient.</a:t>
            </a:r>
            <a:r>
              <a:rPr dirty="0" sz="1100" spc="350">
                <a:latin typeface="Calibri"/>
                <a:cs typeface="Calibri"/>
              </a:rPr>
              <a:t> </a:t>
            </a:r>
            <a:r>
              <a:rPr dirty="0" sz="1100" spc="80">
                <a:latin typeface="Calibri"/>
                <a:cs typeface="Calibri"/>
              </a:rPr>
              <a:t>Twin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primes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 spc="-5">
                <a:latin typeface="Calibri"/>
                <a:cs typeface="Calibri"/>
              </a:rPr>
              <a:t>are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 spc="25">
                <a:latin typeface="Calibri"/>
                <a:cs typeface="Calibri"/>
              </a:rPr>
              <a:t>pairs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of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primes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differing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30">
                <a:latin typeface="Calibri"/>
                <a:cs typeface="Calibri"/>
              </a:rPr>
              <a:t>by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2,</a:t>
            </a:r>
            <a:r>
              <a:rPr dirty="0" sz="1100" spc="90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such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as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(29</a:t>
            </a:r>
            <a:r>
              <a:rPr dirty="0" sz="1100" spc="15" i="1">
                <a:latin typeface="Calibri"/>
                <a:cs typeface="Calibri"/>
              </a:rPr>
              <a:t>,</a:t>
            </a:r>
            <a:r>
              <a:rPr dirty="0" sz="1100" spc="-70" i="1">
                <a:latin typeface="Calibri"/>
                <a:cs typeface="Calibri"/>
              </a:rPr>
              <a:t> </a:t>
            </a:r>
            <a:r>
              <a:rPr dirty="0" sz="1100" spc="15">
                <a:latin typeface="Calibri"/>
                <a:cs typeface="Calibri"/>
              </a:rPr>
              <a:t>31),</a:t>
            </a:r>
            <a:r>
              <a:rPr dirty="0" sz="1100" spc="9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and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the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80">
                <a:latin typeface="Calibri"/>
                <a:cs typeface="Calibri"/>
              </a:rPr>
              <a:t>Twin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45">
                <a:latin typeface="Calibri"/>
                <a:cs typeface="Calibri"/>
              </a:rPr>
              <a:t>Prime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25">
                <a:latin typeface="Calibri"/>
                <a:cs typeface="Calibri"/>
              </a:rPr>
              <a:t>Conjecture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asserts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40">
                <a:latin typeface="Calibri"/>
                <a:cs typeface="Calibri"/>
              </a:rPr>
              <a:t>that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25">
                <a:latin typeface="Calibri"/>
                <a:cs typeface="Calibri"/>
              </a:rPr>
              <a:t>infinitely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25">
                <a:latin typeface="Calibri"/>
                <a:cs typeface="Calibri"/>
              </a:rPr>
              <a:t>many</a:t>
            </a:r>
            <a:r>
              <a:rPr dirty="0" sz="1100" spc="35">
                <a:latin typeface="Calibri"/>
                <a:cs typeface="Calibri"/>
              </a:rPr>
              <a:t> </a:t>
            </a:r>
            <a:r>
              <a:rPr dirty="0" sz="1100" spc="5">
                <a:latin typeface="Calibri"/>
                <a:cs typeface="Calibri"/>
              </a:rPr>
              <a:t>such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25">
                <a:latin typeface="Calibri"/>
                <a:cs typeface="Calibri"/>
              </a:rPr>
              <a:t>pairs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25">
                <a:latin typeface="Calibri"/>
                <a:cs typeface="Calibri"/>
              </a:rPr>
              <a:t>exist.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1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tabLst>
                <a:tab pos="396240" algn="l"/>
              </a:tabLst>
            </a:pPr>
            <a:r>
              <a:rPr dirty="0" sz="1400" spc="40" b="1">
                <a:latin typeface="Calibri"/>
                <a:cs typeface="Calibri"/>
              </a:rPr>
              <a:t>3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135" b="1">
                <a:latin typeface="Calibri"/>
                <a:cs typeface="Calibri"/>
              </a:rPr>
              <a:t>Visualizing</a:t>
            </a:r>
            <a:r>
              <a:rPr dirty="0" sz="1400" spc="215" b="1">
                <a:latin typeface="Calibri"/>
                <a:cs typeface="Calibri"/>
              </a:rPr>
              <a:t> </a:t>
            </a:r>
            <a:r>
              <a:rPr dirty="0" sz="1400" spc="140" b="1">
                <a:latin typeface="Calibri"/>
                <a:cs typeface="Calibri"/>
              </a:rPr>
              <a:t>Zeta</a:t>
            </a:r>
            <a:r>
              <a:rPr dirty="0" sz="1400" spc="215" b="1">
                <a:latin typeface="Calibri"/>
                <a:cs typeface="Calibri"/>
              </a:rPr>
              <a:t> </a:t>
            </a:r>
            <a:r>
              <a:rPr dirty="0" sz="1400" spc="135" b="1">
                <a:latin typeface="Calibri"/>
                <a:cs typeface="Calibri"/>
              </a:rPr>
              <a:t>Function</a:t>
            </a:r>
            <a:r>
              <a:rPr dirty="0" sz="1400" spc="220" b="1">
                <a:latin typeface="Calibri"/>
                <a:cs typeface="Calibri"/>
              </a:rPr>
              <a:t> </a:t>
            </a:r>
            <a:r>
              <a:rPr dirty="0" sz="1400" spc="110" b="1">
                <a:latin typeface="Calibri"/>
                <a:cs typeface="Calibri"/>
              </a:rPr>
              <a:t>Zeros</a:t>
            </a:r>
            <a:endParaRPr sz="1400">
              <a:latin typeface="Calibri"/>
              <a:cs typeface="Calibri"/>
            </a:endParaRPr>
          </a:p>
          <a:p>
            <a:pPr algn="just" marL="88900">
              <a:lnSpc>
                <a:spcPct val="100000"/>
              </a:lnSpc>
              <a:spcBef>
                <a:spcPts val="1055"/>
              </a:spcBef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non-trivial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strip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130"/>
              </a:spcBef>
            </a:pPr>
            <a:r>
              <a:rPr dirty="0" sz="1100">
                <a:latin typeface="Calibri"/>
                <a:cs typeface="Calibri"/>
              </a:rPr>
              <a:t>0</a:t>
            </a:r>
            <a:r>
              <a:rPr dirty="0" sz="1100" spc="50">
                <a:latin typeface="Calibri"/>
                <a:cs typeface="Calibri"/>
              </a:rPr>
              <a:t> </a:t>
            </a:r>
            <a:r>
              <a:rPr dirty="0" sz="1100" spc="295" i="1">
                <a:latin typeface="Calibri"/>
                <a:cs typeface="Calibri"/>
              </a:rPr>
              <a:t>&lt;</a:t>
            </a:r>
            <a:r>
              <a:rPr dirty="0" sz="1100" spc="60" i="1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 spc="295" i="1">
                <a:latin typeface="Calibri"/>
                <a:cs typeface="Calibri"/>
              </a:rPr>
              <a:t>&lt;</a:t>
            </a:r>
            <a:r>
              <a:rPr dirty="0" sz="1100" spc="60" i="1">
                <a:latin typeface="Calibri"/>
                <a:cs typeface="Calibri"/>
              </a:rPr>
              <a:t> </a:t>
            </a:r>
            <a:r>
              <a:rPr dirty="0" sz="1100" spc="-35">
                <a:latin typeface="Calibri"/>
                <a:cs typeface="Calibri"/>
              </a:rPr>
              <a:t>1</a:t>
            </a:r>
            <a:r>
              <a:rPr dirty="0" sz="1100" spc="-35" i="1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  <a:p>
            <a:pPr algn="just" marL="88900">
              <a:lnSpc>
                <a:spcPct val="100000"/>
              </a:lnSpc>
              <a:spcBef>
                <a:spcPts val="1130"/>
              </a:spcBef>
            </a:pPr>
            <a:r>
              <a:rPr dirty="0" sz="1100">
                <a:latin typeface="Calibri"/>
                <a:cs typeface="Calibri"/>
              </a:rPr>
              <a:t>Extensive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numerical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evidence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suggests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these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line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4048366" y="6432345"/>
            <a:ext cx="95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 descr=""/>
          <p:cNvSpPr/>
          <p:nvPr/>
        </p:nvSpPr>
        <p:spPr>
          <a:xfrm>
            <a:off x="4061066" y="6642671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278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 descr=""/>
          <p:cNvSpPr txBox="1"/>
          <p:nvPr/>
        </p:nvSpPr>
        <p:spPr>
          <a:xfrm>
            <a:off x="4048366" y="6621105"/>
            <a:ext cx="95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3" name="object 23" descr=""/>
          <p:cNvSpPr txBox="1"/>
          <p:nvPr/>
        </p:nvSpPr>
        <p:spPr>
          <a:xfrm>
            <a:off x="3575697" y="6526071"/>
            <a:ext cx="62103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69595" algn="l"/>
              </a:tabLst>
            </a:pP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235">
                <a:latin typeface="Calibri"/>
                <a:cs typeface="Calibri"/>
              </a:rPr>
              <a:t>=</a:t>
            </a:r>
            <a:r>
              <a:rPr dirty="0" sz="1100">
                <a:latin typeface="Calibri"/>
                <a:cs typeface="Calibri"/>
              </a:rPr>
              <a:t>	</a:t>
            </a:r>
            <a:r>
              <a:rPr dirty="0" sz="1100" spc="-50" i="1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01700" y="6869149"/>
            <a:ext cx="5970270" cy="2178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asserted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Hypothesis.</a:t>
            </a:r>
            <a:endParaRPr sz="1100">
              <a:latin typeface="Calibri"/>
              <a:cs typeface="Calibri"/>
            </a:endParaRPr>
          </a:p>
          <a:p>
            <a:pPr marL="12700" marR="5715" indent="214629">
              <a:lnSpc>
                <a:spcPct val="102600"/>
              </a:lnSpc>
            </a:pPr>
            <a:r>
              <a:rPr dirty="0" sz="1100" spc="20">
                <a:latin typeface="Calibri"/>
                <a:cs typeface="Calibri"/>
              </a:rPr>
              <a:t>Visualization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techniques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provide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useful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geometric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intuition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for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the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analytic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structure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of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in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complex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plane.</a:t>
            </a:r>
            <a:endParaRPr sz="1100">
              <a:latin typeface="Calibri"/>
              <a:cs typeface="Calibri"/>
            </a:endParaRPr>
          </a:p>
          <a:p>
            <a:pPr algn="just" marL="356235" marR="5080" indent="-135890">
              <a:lnSpc>
                <a:spcPct val="102600"/>
              </a:lnSpc>
              <a:spcBef>
                <a:spcPts val="1195"/>
              </a:spcBef>
              <a:buFont typeface="Arial MT"/>
              <a:buChar char="•"/>
              <a:tabLst>
                <a:tab pos="358775" algn="l"/>
              </a:tabLst>
            </a:pPr>
            <a:r>
              <a:rPr dirty="0" sz="1100" spc="100" b="1">
                <a:latin typeface="Calibri"/>
                <a:cs typeface="Calibri"/>
              </a:rPr>
              <a:t>Phase</a:t>
            </a:r>
            <a:r>
              <a:rPr dirty="0" sz="1100" spc="180" b="1">
                <a:latin typeface="Calibri"/>
                <a:cs typeface="Calibri"/>
              </a:rPr>
              <a:t> </a:t>
            </a:r>
            <a:r>
              <a:rPr dirty="0" sz="1100" spc="90" b="1">
                <a:latin typeface="Calibri"/>
                <a:cs typeface="Calibri"/>
              </a:rPr>
              <a:t>Plots:</a:t>
            </a:r>
            <a:r>
              <a:rPr dirty="0" sz="1100" spc="360" b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Domain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coloring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techniques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visualize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complex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assigning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to </a:t>
            </a:r>
            <a:r>
              <a:rPr dirty="0" sz="1100" spc="-25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each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point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100" i="1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σ</a:t>
            </a:r>
            <a:r>
              <a:rPr dirty="0" sz="1100" spc="65" i="1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+</a:t>
            </a:r>
            <a:r>
              <a:rPr dirty="0" sz="1100" spc="20">
                <a:latin typeface="Calibri"/>
                <a:cs typeface="Calibri"/>
              </a:rPr>
              <a:t> </a:t>
            </a:r>
            <a:r>
              <a:rPr dirty="0" sz="1100" spc="75" i="1">
                <a:latin typeface="Calibri"/>
                <a:cs typeface="Calibri"/>
              </a:rPr>
              <a:t>it</a:t>
            </a:r>
            <a:r>
              <a:rPr dirty="0" sz="1100" spc="165" i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color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determined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70">
                <a:latin typeface="Calibri"/>
                <a:cs typeface="Calibri"/>
              </a:rPr>
              <a:t>arg(</a:t>
            </a:r>
            <a:r>
              <a:rPr dirty="0" sz="1100" spc="70" i="1">
                <a:latin typeface="Calibri"/>
                <a:cs typeface="Calibri"/>
              </a:rPr>
              <a:t>ζ</a:t>
            </a:r>
            <a:r>
              <a:rPr dirty="0" sz="1100" spc="70">
                <a:latin typeface="Calibri"/>
                <a:cs typeface="Calibri"/>
              </a:rPr>
              <a:t>(</a:t>
            </a:r>
            <a:r>
              <a:rPr dirty="0" sz="1100" spc="70" i="1">
                <a:latin typeface="Calibri"/>
                <a:cs typeface="Calibri"/>
              </a:rPr>
              <a:t>s</a:t>
            </a:r>
            <a:r>
              <a:rPr dirty="0" sz="1100" spc="70">
                <a:latin typeface="Calibri"/>
                <a:cs typeface="Calibri"/>
              </a:rPr>
              <a:t>)),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while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magnitude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|</a:t>
            </a:r>
            <a:r>
              <a:rPr dirty="0" sz="1100" i="1">
                <a:latin typeface="Calibri"/>
                <a:cs typeface="Calibri"/>
              </a:rPr>
              <a:t>ζ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>
                <a:latin typeface="Lucida Sans Unicode"/>
                <a:cs typeface="Lucida Sans Unicode"/>
              </a:rPr>
              <a:t>|</a:t>
            </a:r>
            <a:r>
              <a:rPr dirty="0" sz="1100" spc="60">
                <a:latin typeface="Lucida Sans Unicode"/>
                <a:cs typeface="Lucida Sans Unicode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encoded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brightness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3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intensity.</a:t>
            </a:r>
            <a:r>
              <a:rPr dirty="0" sz="1100" spc="275">
                <a:latin typeface="Calibri"/>
                <a:cs typeface="Calibri"/>
              </a:rPr>
              <a:t> 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appear</a:t>
            </a:r>
            <a:r>
              <a:rPr dirty="0" sz="1100" spc="3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phase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singularities,</a:t>
            </a:r>
            <a:r>
              <a:rPr dirty="0" sz="1100" spc="3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34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argument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becomes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undefined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full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spectrum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colors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converges.</a:t>
            </a:r>
            <a:endParaRPr sz="1100">
              <a:latin typeface="Calibri"/>
              <a:cs typeface="Calibri"/>
            </a:endParaRPr>
          </a:p>
          <a:p>
            <a:pPr algn="just" marL="356235" marR="5080" indent="-135890">
              <a:lnSpc>
                <a:spcPct val="102600"/>
              </a:lnSpc>
              <a:spcBef>
                <a:spcPts val="900"/>
              </a:spcBef>
              <a:buFont typeface="Arial MT"/>
              <a:buChar char="•"/>
              <a:tabLst>
                <a:tab pos="358775" algn="l"/>
              </a:tabLst>
            </a:pPr>
            <a:r>
              <a:rPr dirty="0" sz="1100" spc="110" b="1">
                <a:latin typeface="Calibri"/>
                <a:cs typeface="Calibri"/>
              </a:rPr>
              <a:t>Contour</a:t>
            </a:r>
            <a:r>
              <a:rPr dirty="0" sz="1100" spc="260" b="1">
                <a:latin typeface="Calibri"/>
                <a:cs typeface="Calibri"/>
              </a:rPr>
              <a:t> </a:t>
            </a:r>
            <a:r>
              <a:rPr dirty="0" sz="1100" spc="90" b="1">
                <a:latin typeface="Calibri"/>
                <a:cs typeface="Calibri"/>
              </a:rPr>
              <a:t>Plots:</a:t>
            </a:r>
            <a:r>
              <a:rPr dirty="0" sz="1100" spc="390" b="1">
                <a:latin typeface="Calibri"/>
                <a:cs typeface="Calibri"/>
              </a:rPr>
              <a:t>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level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curves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defined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 spc="50">
                <a:latin typeface="Lucida Sans Unicode"/>
                <a:cs typeface="Lucida Sans Unicode"/>
              </a:rPr>
              <a:t>ℜ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ζ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s</a:t>
            </a:r>
            <a:r>
              <a:rPr dirty="0" sz="1100" spc="50">
                <a:latin typeface="Calibri"/>
                <a:cs typeface="Calibri"/>
              </a:rPr>
              <a:t>))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0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 spc="85">
                <a:latin typeface="Lucida Sans Unicode"/>
                <a:cs typeface="Lucida Sans Unicode"/>
              </a:rPr>
              <a:t>ℑ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ζ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85">
                <a:latin typeface="Calibri"/>
                <a:cs typeface="Calibri"/>
              </a:rPr>
              <a:t>))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0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plotted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complex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plane.</a:t>
            </a:r>
            <a:r>
              <a:rPr dirty="0" sz="1100" spc="434">
                <a:latin typeface="Calibri"/>
                <a:cs typeface="Calibri"/>
              </a:rPr>
              <a:t> </a:t>
            </a:r>
            <a:r>
              <a:rPr dirty="0" sz="1100" spc="55">
                <a:latin typeface="Calibri"/>
                <a:cs typeface="Calibri"/>
              </a:rPr>
              <a:t>Their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intersections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occur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precisely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points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both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real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and </a:t>
            </a:r>
            <a:r>
              <a:rPr dirty="0" sz="1100" spc="-25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imaginary</a:t>
            </a:r>
            <a:r>
              <a:rPr dirty="0" sz="1100" spc="3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parts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vanish,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therefore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correspond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exactly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95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ζ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85">
                <a:latin typeface="Calibri"/>
                <a:cs typeface="Calibri"/>
              </a:rPr>
              <a:t>),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providing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a</a:t>
            </a:r>
            <a:r>
              <a:rPr dirty="0" sz="1100">
                <a:latin typeface="Calibri"/>
                <a:cs typeface="Calibri"/>
              </a:rPr>
              <a:t> 	geometric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method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locating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them.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09916" y="902333"/>
            <a:ext cx="5761990" cy="53594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47955" marR="5080" indent="-135890">
              <a:lnSpc>
                <a:spcPct val="102600"/>
              </a:lnSpc>
              <a:spcBef>
                <a:spcPts val="55"/>
              </a:spcBef>
              <a:buFont typeface="Arial MT"/>
              <a:buChar char="•"/>
              <a:tabLst>
                <a:tab pos="150495" algn="l"/>
              </a:tabLst>
            </a:pPr>
            <a:r>
              <a:rPr dirty="0" sz="1100" spc="95" b="1">
                <a:latin typeface="Calibri"/>
                <a:cs typeface="Calibri"/>
              </a:rPr>
              <a:t>Three-</a:t>
            </a:r>
            <a:r>
              <a:rPr dirty="0" sz="1100" spc="100" b="1">
                <a:latin typeface="Calibri"/>
                <a:cs typeface="Calibri"/>
              </a:rPr>
              <a:t>Dimensional</a:t>
            </a:r>
            <a:r>
              <a:rPr dirty="0" sz="1100" spc="395" b="1">
                <a:latin typeface="Calibri"/>
                <a:cs typeface="Calibri"/>
              </a:rPr>
              <a:t> </a:t>
            </a:r>
            <a:r>
              <a:rPr dirty="0" sz="1100" spc="75" b="1">
                <a:latin typeface="Calibri"/>
                <a:cs typeface="Calibri"/>
              </a:rPr>
              <a:t>Surfaces:</a:t>
            </a:r>
            <a:r>
              <a:rPr dirty="0" sz="1100" spc="170" b="1">
                <a:latin typeface="Calibri"/>
                <a:cs typeface="Calibri"/>
              </a:rPr>
              <a:t>  </a:t>
            </a:r>
            <a:r>
              <a:rPr dirty="0" sz="1100">
                <a:latin typeface="Calibri"/>
                <a:cs typeface="Calibri"/>
              </a:rPr>
              <a:t>Representing</a:t>
            </a:r>
            <a:r>
              <a:rPr dirty="0" sz="1100" spc="320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|</a:t>
            </a:r>
            <a:r>
              <a:rPr dirty="0" sz="1100" i="1">
                <a:latin typeface="Calibri"/>
                <a:cs typeface="Calibri"/>
              </a:rPr>
              <a:t>ζ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>
                <a:latin typeface="Lucida Sans Unicode"/>
                <a:cs typeface="Lucida Sans Unicode"/>
              </a:rPr>
              <a:t>|</a:t>
            </a:r>
            <a:r>
              <a:rPr dirty="0" sz="1100" spc="210">
                <a:latin typeface="Lucida Sans Unicode"/>
                <a:cs typeface="Lucida Sans Unicode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3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surface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3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complex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plane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produces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landscape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appear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pronounced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minima,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approaching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zero.</a:t>
            </a:r>
            <a:r>
              <a:rPr dirty="0" sz="1100" spc="39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Such </a:t>
            </a:r>
            <a:r>
              <a:rPr dirty="0" sz="1100" spc="-20">
                <a:latin typeface="Calibri"/>
                <a:cs typeface="Calibri"/>
              </a:rPr>
              <a:t>	</a:t>
            </a:r>
            <a:r>
              <a:rPr dirty="0" sz="1100" spc="10">
                <a:latin typeface="Calibri"/>
                <a:cs typeface="Calibri"/>
              </a:rPr>
              <a:t>visualizations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emphasize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oscillatory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structure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and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its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heightened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sensitivity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near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683243" y="1503653"/>
            <a:ext cx="793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2667" y="1418550"/>
            <a:ext cx="1619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u="sng" baseline="31250" sz="12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dirty="0" baseline="31250" sz="1200" spc="-60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9421" y="1977663"/>
            <a:ext cx="4333711" cy="5467925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01700" y="7649374"/>
            <a:ext cx="5969635" cy="36385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  <a:tabLst>
                <a:tab pos="720725" algn="l"/>
              </a:tabLst>
            </a:pPr>
            <a:r>
              <a:rPr dirty="0" sz="1100">
                <a:latin typeface="Calibri"/>
                <a:cs typeface="Calibri"/>
              </a:rPr>
              <a:t>Figure</a:t>
            </a:r>
            <a:r>
              <a:rPr dirty="0" sz="1100" spc="45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1:</a:t>
            </a:r>
            <a:r>
              <a:rPr dirty="0" sz="1100">
                <a:latin typeface="Calibri"/>
                <a:cs typeface="Calibri"/>
              </a:rPr>
              <a:t>	</a:t>
            </a:r>
            <a:r>
              <a:rPr dirty="0" sz="1100" spc="10">
                <a:latin typeface="Calibri"/>
                <a:cs typeface="Calibri"/>
              </a:rPr>
              <a:t>Domain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coloring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visualization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Riemann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zeta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function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in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critical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strip. </a:t>
            </a:r>
            <a:r>
              <a:rPr dirty="0" sz="1100">
                <a:latin typeface="Calibri"/>
                <a:cs typeface="Calibri"/>
              </a:rPr>
              <a:t>Hue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represents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70">
                <a:latin typeface="Calibri"/>
                <a:cs typeface="Calibri"/>
              </a:rPr>
              <a:t>arg(</a:t>
            </a:r>
            <a:r>
              <a:rPr dirty="0" sz="1100" spc="70" i="1">
                <a:latin typeface="Calibri"/>
                <a:cs typeface="Calibri"/>
              </a:rPr>
              <a:t>ζ</a:t>
            </a:r>
            <a:r>
              <a:rPr dirty="0" sz="1100" spc="70">
                <a:latin typeface="Calibri"/>
                <a:cs typeface="Calibri"/>
              </a:rPr>
              <a:t>(</a:t>
            </a:r>
            <a:r>
              <a:rPr dirty="0" sz="1100" spc="70" i="1">
                <a:latin typeface="Calibri"/>
                <a:cs typeface="Calibri"/>
              </a:rPr>
              <a:t>s</a:t>
            </a:r>
            <a:r>
              <a:rPr dirty="0" sz="1100" spc="70">
                <a:latin typeface="Calibri"/>
                <a:cs typeface="Calibri"/>
              </a:rPr>
              <a:t>)),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while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brightness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encodes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magnitude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|</a:t>
            </a:r>
            <a:r>
              <a:rPr dirty="0" sz="1100" i="1">
                <a:latin typeface="Calibri"/>
                <a:cs typeface="Calibri"/>
              </a:rPr>
              <a:t>ζ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>
                <a:latin typeface="Lucida Sans Unicode"/>
                <a:cs typeface="Lucida Sans Unicode"/>
              </a:rPr>
              <a:t>|</a:t>
            </a:r>
            <a:r>
              <a:rPr dirty="0" sz="1100">
                <a:latin typeface="Calibri"/>
                <a:cs typeface="Calibri"/>
              </a:rPr>
              <a:t>.</a:t>
            </a:r>
            <a:r>
              <a:rPr dirty="0" sz="1100" spc="390">
                <a:latin typeface="Calibri"/>
                <a:cs typeface="Calibri"/>
              </a:rPr>
              <a:t> </a:t>
            </a:r>
            <a:r>
              <a:rPr dirty="0" sz="1100" spc="55">
                <a:latin typeface="Calibri"/>
                <a:cs typeface="Calibri"/>
              </a:rPr>
              <a:t>Non-</a:t>
            </a:r>
            <a:r>
              <a:rPr dirty="0" sz="1100">
                <a:latin typeface="Calibri"/>
                <a:cs typeface="Calibri"/>
              </a:rPr>
              <a:t>trivial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appear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7" name="object 7" descr=""/>
          <p:cNvSpPr txBox="1"/>
          <p:nvPr/>
        </p:nvSpPr>
        <p:spPr>
          <a:xfrm>
            <a:off x="5941669" y="8078620"/>
            <a:ext cx="793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876300" y="7993518"/>
            <a:ext cx="601980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phase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singularities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color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spectrum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converges.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u="sng" baseline="31250" sz="12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dirty="0" baseline="31250" sz="1200" spc="50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shown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01700" y="8165603"/>
            <a:ext cx="5969635" cy="8121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dashed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line.</a:t>
            </a:r>
            <a:endParaRPr sz="1100">
              <a:latin typeface="Calibri"/>
              <a:cs typeface="Calibri"/>
            </a:endParaRPr>
          </a:p>
          <a:p>
            <a:pPr algn="just" marL="12700" marR="5080" indent="214629">
              <a:lnSpc>
                <a:spcPct val="102600"/>
              </a:lnSpc>
              <a:spcBef>
                <a:spcPts val="819"/>
              </a:spcBef>
            </a:pPr>
            <a:r>
              <a:rPr dirty="0" sz="1100">
                <a:latin typeface="Calibri"/>
                <a:cs typeface="Calibri"/>
              </a:rPr>
              <a:t>These</a:t>
            </a:r>
            <a:r>
              <a:rPr dirty="0" sz="1100" spc="3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visual</a:t>
            </a:r>
            <a:r>
              <a:rPr dirty="0" sz="1100" spc="3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representations</a:t>
            </a:r>
            <a:r>
              <a:rPr dirty="0" sz="1100" spc="3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reinforce</a:t>
            </a:r>
            <a:r>
              <a:rPr dirty="0" sz="1100" spc="3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3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interpretation</a:t>
            </a:r>
            <a:r>
              <a:rPr dirty="0" sz="1100" spc="3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3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3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3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3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structural</a:t>
            </a:r>
            <a:r>
              <a:rPr dirty="0" sz="1100" spc="39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features </a:t>
            </a:r>
            <a:r>
              <a:rPr dirty="0" sz="1100">
                <a:latin typeface="Calibri"/>
                <a:cs typeface="Calibri"/>
              </a:rPr>
              <a:t>governing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behavior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ζ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85">
                <a:latin typeface="Calibri"/>
                <a:cs typeface="Calibri"/>
              </a:rPr>
              <a:t>),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extension,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distribution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numbers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the </a:t>
            </a:r>
            <a:r>
              <a:rPr dirty="0" sz="1100">
                <a:latin typeface="Calibri"/>
                <a:cs typeface="Calibri"/>
              </a:rPr>
              <a:t>explicit</a:t>
            </a:r>
            <a:r>
              <a:rPr dirty="0" sz="1100" spc="40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formula.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4928" y="988739"/>
            <a:ext cx="4438936" cy="4624925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01700" y="5959410"/>
            <a:ext cx="5969635" cy="36385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  <a:tabLst>
                <a:tab pos="697230" algn="l"/>
              </a:tabLst>
            </a:pPr>
            <a:r>
              <a:rPr dirty="0" sz="1100">
                <a:latin typeface="Calibri"/>
                <a:cs typeface="Calibri"/>
              </a:rPr>
              <a:t>Figure</a:t>
            </a:r>
            <a:r>
              <a:rPr dirty="0" sz="1100" spc="4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2:</a:t>
            </a:r>
            <a:r>
              <a:rPr dirty="0" sz="1100">
                <a:latin typeface="Calibri"/>
                <a:cs typeface="Calibri"/>
              </a:rPr>
              <a:t>	Three-dimensional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surface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plot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log(1</a:t>
            </a:r>
            <a:r>
              <a:rPr dirty="0" sz="1100" spc="9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+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|</a:t>
            </a:r>
            <a:r>
              <a:rPr dirty="0" sz="1100" i="1">
                <a:latin typeface="Calibri"/>
                <a:cs typeface="Calibri"/>
              </a:rPr>
              <a:t>ζ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>
                <a:latin typeface="Lucida Sans Unicode"/>
                <a:cs typeface="Lucida Sans Unicode"/>
              </a:rPr>
              <a:t>|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portion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strip.</a:t>
            </a:r>
            <a:r>
              <a:rPr dirty="0" sz="1100" spc="484">
                <a:latin typeface="Calibri"/>
                <a:cs typeface="Calibri"/>
              </a:rPr>
              <a:t> </a:t>
            </a:r>
            <a:r>
              <a:rPr dirty="0" sz="1100" spc="40">
                <a:latin typeface="Calibri"/>
                <a:cs typeface="Calibri"/>
              </a:rPr>
              <a:t>The </a:t>
            </a:r>
            <a:r>
              <a:rPr dirty="0" sz="1100" spc="10">
                <a:latin typeface="Calibri"/>
                <a:cs typeface="Calibri"/>
              </a:rPr>
              <a:t>minima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in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surface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correspond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to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locations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where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Lucida Sans Unicode"/>
                <a:cs typeface="Lucida Sans Unicode"/>
              </a:rPr>
              <a:t>|</a:t>
            </a:r>
            <a:r>
              <a:rPr dirty="0" sz="1100" spc="10" i="1">
                <a:latin typeface="Calibri"/>
                <a:cs typeface="Calibri"/>
              </a:rPr>
              <a:t>ζ</a:t>
            </a:r>
            <a:r>
              <a:rPr dirty="0" sz="1100" spc="10">
                <a:latin typeface="Calibri"/>
                <a:cs typeface="Calibri"/>
              </a:rPr>
              <a:t>(</a:t>
            </a:r>
            <a:r>
              <a:rPr dirty="0" sz="1100" spc="10" i="1">
                <a:latin typeface="Calibri"/>
                <a:cs typeface="Calibri"/>
              </a:rPr>
              <a:t>s</a:t>
            </a:r>
            <a:r>
              <a:rPr dirty="0" sz="1100" spc="10">
                <a:latin typeface="Calibri"/>
                <a:cs typeface="Calibri"/>
              </a:rPr>
              <a:t>)</a:t>
            </a:r>
            <a:r>
              <a:rPr dirty="0" sz="1100" spc="10">
                <a:latin typeface="Lucida Sans Unicode"/>
                <a:cs typeface="Lucida Sans Unicode"/>
              </a:rPr>
              <a:t>|</a:t>
            </a:r>
            <a:r>
              <a:rPr dirty="0" sz="1100" spc="70">
                <a:latin typeface="Lucida Sans Unicode"/>
                <a:cs typeface="Lucida Sans Unicode"/>
              </a:rPr>
              <a:t> </a:t>
            </a:r>
            <a:r>
              <a:rPr dirty="0" sz="1100" spc="10">
                <a:latin typeface="Calibri"/>
                <a:cs typeface="Calibri"/>
              </a:rPr>
              <a:t>approaches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zero,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highlighting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non-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6555981" y="6388657"/>
            <a:ext cx="793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76300" y="6303555"/>
            <a:ext cx="583819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trivial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function.</a:t>
            </a:r>
            <a:r>
              <a:rPr dirty="0" sz="1100" spc="360">
                <a:latin typeface="Calibri"/>
                <a:cs typeface="Calibri"/>
              </a:rPr>
              <a:t>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dashed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indicates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u="sng" baseline="31250" sz="12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dirty="0" baseline="31250" sz="1200" spc="-60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01700" y="6699908"/>
            <a:ext cx="5969635" cy="19792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20040" indent="-307340">
              <a:lnSpc>
                <a:spcPct val="100000"/>
              </a:lnSpc>
              <a:spcBef>
                <a:spcPts val="135"/>
              </a:spcBef>
              <a:buFont typeface="Calibri"/>
              <a:buAutoNum type="arabicPlain" startAt="4"/>
              <a:tabLst>
                <a:tab pos="320040" algn="l"/>
              </a:tabLst>
            </a:pPr>
            <a:r>
              <a:rPr dirty="0" sz="1400" spc="365" b="1">
                <a:latin typeface="Calibri"/>
                <a:cs typeface="Calibri"/>
              </a:rPr>
              <a:t>A</a:t>
            </a:r>
            <a:r>
              <a:rPr dirty="0" sz="1400" spc="220" b="1">
                <a:latin typeface="Calibri"/>
                <a:cs typeface="Calibri"/>
              </a:rPr>
              <a:t> </a:t>
            </a:r>
            <a:r>
              <a:rPr dirty="0" sz="1400" spc="135" b="1">
                <a:latin typeface="Calibri"/>
                <a:cs typeface="Calibri"/>
              </a:rPr>
              <a:t>Numerical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50" b="1">
                <a:latin typeface="Calibri"/>
                <a:cs typeface="Calibri"/>
              </a:rPr>
              <a:t>Contour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55" b="1">
                <a:latin typeface="Calibri"/>
                <a:cs typeface="Calibri"/>
              </a:rPr>
              <a:t>Plot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20" b="1">
                <a:latin typeface="Calibri"/>
                <a:cs typeface="Calibri"/>
              </a:rPr>
              <a:t>in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00" b="1">
                <a:latin typeface="Calibri"/>
                <a:cs typeface="Calibri"/>
              </a:rPr>
              <a:t>the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50" b="1">
                <a:latin typeface="Calibri"/>
                <a:cs typeface="Calibri"/>
              </a:rPr>
              <a:t>Critical</a:t>
            </a:r>
            <a:r>
              <a:rPr dirty="0" sz="1400" spc="235" b="1">
                <a:latin typeface="Calibri"/>
                <a:cs typeface="Calibri"/>
              </a:rPr>
              <a:t> </a:t>
            </a:r>
            <a:r>
              <a:rPr dirty="0" sz="1400" spc="140" b="1">
                <a:latin typeface="Calibri"/>
                <a:cs typeface="Calibri"/>
              </a:rPr>
              <a:t>Strip</a:t>
            </a:r>
            <a:endParaRPr sz="1400">
              <a:latin typeface="Calibri"/>
              <a:cs typeface="Calibri"/>
            </a:endParaRPr>
          </a:p>
          <a:p>
            <a:pPr algn="just" marL="12700" marR="5715">
              <a:lnSpc>
                <a:spcPct val="102699"/>
              </a:lnSpc>
              <a:spcBef>
                <a:spcPts val="1020"/>
              </a:spcBef>
            </a:pPr>
            <a:r>
              <a:rPr dirty="0" sz="1100" spc="55">
                <a:latin typeface="Calibri"/>
                <a:cs typeface="Calibri"/>
              </a:rPr>
              <a:t>To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illustrate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geometric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structure,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generated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contour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plot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 spc="50">
                <a:latin typeface="Lucida Sans Unicode"/>
                <a:cs typeface="Lucida Sans Unicode"/>
              </a:rPr>
              <a:t>ℜ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ζ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s</a:t>
            </a:r>
            <a:r>
              <a:rPr dirty="0" sz="1100" spc="50">
                <a:latin typeface="Calibri"/>
                <a:cs typeface="Calibri"/>
              </a:rPr>
              <a:t>))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 spc="85">
                <a:latin typeface="Lucida Sans Unicode"/>
                <a:cs typeface="Lucida Sans Unicode"/>
              </a:rPr>
              <a:t>ℑ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ζ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85">
                <a:latin typeface="Calibri"/>
                <a:cs typeface="Calibri"/>
              </a:rPr>
              <a:t>))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the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strip</a:t>
            </a:r>
            <a:r>
              <a:rPr dirty="0" sz="1100" spc="2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using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 spc="50">
                <a:latin typeface="Calibri"/>
                <a:cs typeface="Calibri"/>
              </a:rPr>
              <a:t>Python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high-precision</a:t>
            </a:r>
            <a:r>
              <a:rPr dirty="0" sz="1100" spc="2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numerical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evaluation.</a:t>
            </a:r>
            <a:endParaRPr sz="1100">
              <a:latin typeface="Calibri"/>
              <a:cs typeface="Calibri"/>
            </a:endParaRPr>
          </a:p>
          <a:p>
            <a:pPr algn="just" marL="12700" marR="5080" indent="214629">
              <a:lnSpc>
                <a:spcPct val="102600"/>
              </a:lnSpc>
            </a:pPr>
            <a:r>
              <a:rPr dirty="0" sz="1100" spc="10">
                <a:latin typeface="Calibri"/>
                <a:cs typeface="Calibri"/>
              </a:rPr>
              <a:t>Figure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solidFill>
                  <a:srgbClr val="0000FF"/>
                </a:solidFill>
                <a:latin typeface="Calibri"/>
                <a:cs typeface="Calibri"/>
                <a:hlinkClick r:id="rId3" action="ppaction://hlinksldjump"/>
              </a:rPr>
              <a:t>3</a:t>
            </a:r>
            <a:r>
              <a:rPr dirty="0" sz="1100" spc="1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provides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numerical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and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geometric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illustration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non-trivial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zeros.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alignment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contour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intersections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along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does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Hypothesis,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 spc="55">
                <a:latin typeface="Calibri"/>
                <a:cs typeface="Calibri"/>
              </a:rPr>
              <a:t>it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does </a:t>
            </a:r>
            <a:r>
              <a:rPr dirty="0" sz="1100">
                <a:latin typeface="Calibri"/>
                <a:cs typeface="Calibri"/>
              </a:rPr>
              <a:t>provide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striking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empirical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picture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predicted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by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conjecture.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endParaRPr sz="1100">
              <a:latin typeface="Calibri"/>
              <a:cs typeface="Calibri"/>
            </a:endParaRPr>
          </a:p>
          <a:p>
            <a:pPr marL="320040" indent="-307340">
              <a:lnSpc>
                <a:spcPct val="100000"/>
              </a:lnSpc>
              <a:spcBef>
                <a:spcPts val="5"/>
              </a:spcBef>
              <a:buFont typeface="Calibri"/>
              <a:buAutoNum type="arabicPlain" startAt="5"/>
              <a:tabLst>
                <a:tab pos="320040" algn="l"/>
              </a:tabLst>
            </a:pPr>
            <a:r>
              <a:rPr dirty="0" sz="1400" spc="195" b="1">
                <a:latin typeface="Calibri"/>
                <a:cs typeface="Calibri"/>
              </a:rPr>
              <a:t>The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50" b="1">
                <a:latin typeface="Calibri"/>
                <a:cs typeface="Calibri"/>
              </a:rPr>
              <a:t>Critical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60" b="1">
                <a:latin typeface="Calibri"/>
                <a:cs typeface="Calibri"/>
              </a:rPr>
              <a:t>Line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20" b="1">
                <a:latin typeface="Calibri"/>
                <a:cs typeface="Calibri"/>
              </a:rPr>
              <a:t>and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00" b="1">
                <a:latin typeface="Calibri"/>
                <a:cs typeface="Calibri"/>
              </a:rPr>
              <a:t>the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60" b="1">
                <a:latin typeface="Calibri"/>
                <a:cs typeface="Calibri"/>
              </a:rPr>
              <a:t>Riemann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20" b="1">
                <a:latin typeface="Calibri"/>
                <a:cs typeface="Calibri"/>
              </a:rPr>
              <a:t>Hypothesis</a:t>
            </a:r>
            <a:endParaRPr sz="14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  <a:spcBef>
                <a:spcPts val="1055"/>
              </a:spcBef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satisfies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functional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equation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154210" y="8805150"/>
            <a:ext cx="3530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i="1">
                <a:latin typeface="Verdana"/>
                <a:cs typeface="Verdana"/>
              </a:rPr>
              <a:t>s</a:t>
            </a:r>
            <a:r>
              <a:rPr dirty="0" sz="800" spc="415" i="1">
                <a:latin typeface="Verdana"/>
                <a:cs typeface="Verdana"/>
              </a:rPr>
              <a:t> </a:t>
            </a:r>
            <a:r>
              <a:rPr dirty="0" sz="800" spc="35" i="1">
                <a:latin typeface="Verdana"/>
                <a:cs typeface="Verdana"/>
              </a:rPr>
              <a:t>s</a:t>
            </a:r>
            <a:r>
              <a:rPr dirty="0" sz="800" spc="35" i="1">
                <a:latin typeface="Arial"/>
                <a:cs typeface="Arial"/>
              </a:rPr>
              <a:t>−</a:t>
            </a:r>
            <a:r>
              <a:rPr dirty="0" sz="800" spc="35">
                <a:latin typeface="Calibri"/>
                <a:cs typeface="Calibri"/>
              </a:rPr>
              <a:t>1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656674" y="8825025"/>
            <a:ext cx="104965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66140" algn="l"/>
              </a:tabLst>
            </a:pP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45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2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 spc="-50" i="1">
                <a:latin typeface="Calibri"/>
                <a:cs typeface="Calibri"/>
              </a:rPr>
              <a:t>π</a:t>
            </a:r>
            <a:r>
              <a:rPr dirty="0" sz="1100" i="1">
                <a:latin typeface="Calibri"/>
                <a:cs typeface="Calibri"/>
              </a:rPr>
              <a:t>	</a:t>
            </a:r>
            <a:r>
              <a:rPr dirty="0" sz="1100" spc="-25">
                <a:latin typeface="Calibri"/>
                <a:cs typeface="Calibri"/>
              </a:rPr>
              <a:t>sin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801897" y="8708781"/>
            <a:ext cx="174625" cy="40322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u="sng" sz="1100" spc="3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πs</a:t>
            </a:r>
            <a:endParaRPr sz="1100">
              <a:latin typeface="Calibri"/>
              <a:cs typeface="Calibri"/>
            </a:endParaRPr>
          </a:p>
          <a:p>
            <a:pPr marL="52069">
              <a:lnSpc>
                <a:spcPct val="100000"/>
              </a:lnSpc>
              <a:spcBef>
                <a:spcPts val="170"/>
              </a:spcBef>
            </a:pPr>
            <a:r>
              <a:rPr dirty="0" sz="1100" spc="-5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3703980" y="8671241"/>
            <a:ext cx="370205" cy="191770"/>
          </a:xfrm>
          <a:prstGeom prst="rect">
            <a:avLst/>
          </a:prstGeom>
        </p:spPr>
        <p:txBody>
          <a:bodyPr wrap="square" lIns="0" tIns="1511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  <a:tabLst>
                <a:tab pos="274320" algn="l"/>
              </a:tabLst>
            </a:pPr>
            <a:r>
              <a:rPr dirty="0" sz="1100">
                <a:latin typeface="Lucida Sans Unicode"/>
                <a:cs typeface="Lucida Sans Unicode"/>
              </a:rPr>
              <a:t>	 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071810" y="8825025"/>
            <a:ext cx="104394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95">
                <a:latin typeface="Calibri"/>
                <a:cs typeface="Calibri"/>
              </a:rPr>
              <a:t>Γ(1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35">
                <a:latin typeface="Lucida Sans Unicode"/>
                <a:cs typeface="Lucida Sans Unicode"/>
              </a:rPr>
              <a:t>−</a:t>
            </a:r>
            <a:r>
              <a:rPr dirty="0" sz="1100" spc="-105">
                <a:latin typeface="Lucida Sans Unicode"/>
                <a:cs typeface="Lucida Sans Unicode"/>
              </a:rPr>
              <a:t> </a:t>
            </a:r>
            <a:r>
              <a:rPr dirty="0" sz="1100" spc="80" i="1">
                <a:latin typeface="Calibri"/>
                <a:cs typeface="Calibri"/>
              </a:rPr>
              <a:t>s</a:t>
            </a:r>
            <a:r>
              <a:rPr dirty="0" sz="1100" spc="80">
                <a:latin typeface="Calibri"/>
                <a:cs typeface="Calibri"/>
              </a:rPr>
              <a:t>)</a:t>
            </a:r>
            <a:r>
              <a:rPr dirty="0" sz="1100" spc="80" i="1">
                <a:latin typeface="Calibri"/>
                <a:cs typeface="Calibri"/>
              </a:rPr>
              <a:t>ζ</a:t>
            </a:r>
            <a:r>
              <a:rPr dirty="0" sz="1100" spc="80">
                <a:latin typeface="Calibri"/>
                <a:cs typeface="Calibri"/>
              </a:rPr>
              <a:t>(1</a:t>
            </a:r>
            <a:r>
              <a:rPr dirty="0" sz="1100" spc="-10">
                <a:latin typeface="Calibri"/>
                <a:cs typeface="Calibri"/>
              </a:rPr>
              <a:t> </a:t>
            </a:r>
            <a:r>
              <a:rPr dirty="0" sz="1100" spc="-35">
                <a:latin typeface="Lucida Sans Unicode"/>
                <a:cs typeface="Lucida Sans Unicode"/>
              </a:rPr>
              <a:t>−</a:t>
            </a:r>
            <a:r>
              <a:rPr dirty="0" sz="1100" spc="-105">
                <a:latin typeface="Lucida Sans Unicode"/>
                <a:cs typeface="Lucida Sans Unicode"/>
              </a:rPr>
              <a:t> </a:t>
            </a:r>
            <a:r>
              <a:rPr dirty="0" sz="1100" spc="35" i="1">
                <a:latin typeface="Calibri"/>
                <a:cs typeface="Calibri"/>
              </a:rPr>
              <a:t>s</a:t>
            </a:r>
            <a:r>
              <a:rPr dirty="0" sz="1100" spc="35">
                <a:latin typeface="Calibri"/>
                <a:cs typeface="Calibri"/>
              </a:rPr>
              <a:t>)</a:t>
            </a:r>
            <a:r>
              <a:rPr dirty="0" sz="1100" spc="35" i="1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1700" y="902333"/>
            <a:ext cx="5969635" cy="70802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</a:pP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relates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values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170" i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</a:t>
            </a:r>
            <a:r>
              <a:rPr dirty="0" sz="1100" spc="25">
                <a:latin typeface="Calibri"/>
                <a:cs typeface="Calibri"/>
              </a:rPr>
              <a:t> </a:t>
            </a:r>
            <a:r>
              <a:rPr dirty="0" sz="1100" spc="-35">
                <a:latin typeface="Lucida Sans Unicode"/>
                <a:cs typeface="Lucida Sans Unicode"/>
              </a:rPr>
              <a:t>−</a:t>
            </a:r>
            <a:r>
              <a:rPr dirty="0" sz="1100" spc="-80">
                <a:latin typeface="Lucida Sans Unicode"/>
                <a:cs typeface="Lucida Sans Unicode"/>
              </a:rPr>
              <a:t> 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165" i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extends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complex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plane,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apart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from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the </a:t>
            </a:r>
            <a:r>
              <a:rPr dirty="0" sz="1100">
                <a:latin typeface="Calibri"/>
                <a:cs typeface="Calibri"/>
              </a:rPr>
              <a:t>pole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at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75" i="1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7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1.</a:t>
            </a:r>
            <a:endParaRPr sz="1100">
              <a:latin typeface="Calibri"/>
              <a:cs typeface="Calibri"/>
            </a:endParaRPr>
          </a:p>
          <a:p>
            <a:pPr marL="12700" marR="5080" indent="214629">
              <a:lnSpc>
                <a:spcPct val="102600"/>
              </a:lnSpc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non-trivial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strip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0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 spc="295" i="1">
                <a:latin typeface="Calibri"/>
                <a:cs typeface="Calibri"/>
              </a:rPr>
              <a:t>&lt;</a:t>
            </a:r>
            <a:r>
              <a:rPr dirty="0" sz="1100" spc="240" i="1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 spc="295" i="1">
                <a:latin typeface="Calibri"/>
                <a:cs typeface="Calibri"/>
              </a:rPr>
              <a:t>&lt;</a:t>
            </a:r>
            <a:r>
              <a:rPr dirty="0" sz="1100" spc="235" i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1.</a:t>
            </a:r>
            <a:r>
              <a:rPr dirty="0" sz="1100" spc="155">
                <a:latin typeface="Calibri"/>
                <a:cs typeface="Calibri"/>
              </a:rPr>
              <a:t> 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45" i="1">
                <a:latin typeface="Calibri"/>
                <a:cs typeface="Calibri"/>
              </a:rPr>
              <a:t>Riemann</a:t>
            </a:r>
            <a:r>
              <a:rPr dirty="0" sz="1100" spc="275" i="1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Hypothesis</a:t>
            </a:r>
            <a:r>
              <a:rPr dirty="0" sz="1100" spc="355" i="1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asserts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all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such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line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048366" y="1659672"/>
            <a:ext cx="95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4061066" y="1870011"/>
            <a:ext cx="69850" cy="0"/>
          </a:xfrm>
          <a:custGeom>
            <a:avLst/>
            <a:gdLst/>
            <a:ahLst/>
            <a:cxnLst/>
            <a:rect l="l" t="t" r="r" b="b"/>
            <a:pathLst>
              <a:path w="69850" h="0">
                <a:moveTo>
                  <a:pt x="0" y="0"/>
                </a:moveTo>
                <a:lnTo>
                  <a:pt x="69278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048366" y="1848433"/>
            <a:ext cx="95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575697" y="1753398"/>
            <a:ext cx="62103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569595" algn="l"/>
              </a:tabLst>
            </a:pP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235">
                <a:latin typeface="Calibri"/>
                <a:cs typeface="Calibri"/>
              </a:rPr>
              <a:t>=</a:t>
            </a:r>
            <a:r>
              <a:rPr dirty="0" sz="1100">
                <a:latin typeface="Calibri"/>
                <a:cs typeface="Calibri"/>
              </a:rPr>
              <a:t>	</a:t>
            </a:r>
            <a:r>
              <a:rPr dirty="0" sz="1100" spc="-50" i="1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901700" y="2044312"/>
            <a:ext cx="5969635" cy="1370330"/>
          </a:xfrm>
          <a:prstGeom prst="rect">
            <a:avLst/>
          </a:prstGeom>
        </p:spPr>
        <p:txBody>
          <a:bodyPr wrap="square" lIns="0" tIns="1136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895"/>
              </a:spcBef>
            </a:pPr>
            <a:r>
              <a:rPr dirty="0" sz="1200" spc="180" b="1">
                <a:latin typeface="Calibri"/>
                <a:cs typeface="Calibri"/>
              </a:rPr>
              <a:t>Key</a:t>
            </a:r>
            <a:r>
              <a:rPr dirty="0" sz="1200" spc="185" b="1">
                <a:latin typeface="Calibri"/>
                <a:cs typeface="Calibri"/>
              </a:rPr>
              <a:t> </a:t>
            </a:r>
            <a:r>
              <a:rPr dirty="0" sz="1200" spc="65" b="1">
                <a:latin typeface="Calibri"/>
                <a:cs typeface="Calibri"/>
              </a:rPr>
              <a:t>Consequences</a:t>
            </a:r>
            <a:endParaRPr sz="1200">
              <a:latin typeface="Calibri"/>
              <a:cs typeface="Calibri"/>
            </a:endParaRPr>
          </a:p>
          <a:p>
            <a:pPr algn="just" marL="356235" marR="5080" indent="-135890">
              <a:lnSpc>
                <a:spcPct val="102600"/>
              </a:lnSpc>
              <a:spcBef>
                <a:spcPts val="685"/>
              </a:spcBef>
              <a:buFont typeface="Arial MT"/>
              <a:buChar char="•"/>
              <a:tabLst>
                <a:tab pos="358775" algn="l"/>
              </a:tabLst>
            </a:pPr>
            <a:r>
              <a:rPr dirty="0" sz="1100" spc="95" b="1">
                <a:latin typeface="Calibri"/>
                <a:cs typeface="Calibri"/>
              </a:rPr>
              <a:t>Computational</a:t>
            </a:r>
            <a:r>
              <a:rPr dirty="0" sz="1100" spc="190" b="1">
                <a:latin typeface="Calibri"/>
                <a:cs typeface="Calibri"/>
              </a:rPr>
              <a:t> </a:t>
            </a:r>
            <a:r>
              <a:rPr dirty="0" sz="1100" spc="95" b="1">
                <a:latin typeface="Calibri"/>
                <a:cs typeface="Calibri"/>
              </a:rPr>
              <a:t>Evidence:</a:t>
            </a:r>
            <a:r>
              <a:rPr dirty="0" sz="1100" spc="310" b="1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Extensive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numerical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computations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have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verified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that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enormous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numbers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non-trivial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lie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line,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providing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strong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evidence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support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of </a:t>
            </a:r>
            <a:r>
              <a:rPr dirty="0" sz="1100" spc="-25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hypothesis.</a:t>
            </a:r>
            <a:endParaRPr sz="1100">
              <a:latin typeface="Calibri"/>
              <a:cs typeface="Calibri"/>
            </a:endParaRPr>
          </a:p>
          <a:p>
            <a:pPr algn="just" marL="356235" marR="5080" indent="-135890">
              <a:lnSpc>
                <a:spcPct val="102600"/>
              </a:lnSpc>
              <a:spcBef>
                <a:spcPts val="894"/>
              </a:spcBef>
              <a:buFont typeface="Arial MT"/>
              <a:buChar char="•"/>
              <a:tabLst>
                <a:tab pos="358775" algn="l"/>
              </a:tabLst>
            </a:pPr>
            <a:r>
              <a:rPr dirty="0" sz="1100" spc="120" b="1">
                <a:latin typeface="Calibri"/>
                <a:cs typeface="Calibri"/>
              </a:rPr>
              <a:t>Prime</a:t>
            </a:r>
            <a:r>
              <a:rPr dirty="0" sz="1100" spc="145" b="1">
                <a:latin typeface="Calibri"/>
                <a:cs typeface="Calibri"/>
              </a:rPr>
              <a:t> </a:t>
            </a:r>
            <a:r>
              <a:rPr dirty="0" sz="1100" spc="100" b="1">
                <a:latin typeface="Calibri"/>
                <a:cs typeface="Calibri"/>
              </a:rPr>
              <a:t>Counting:</a:t>
            </a:r>
            <a:r>
              <a:rPr dirty="0" sz="1100" spc="250" b="1">
                <a:latin typeface="Calibri"/>
                <a:cs typeface="Calibri"/>
              </a:rPr>
              <a:t>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zeros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90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appear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explicitly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in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formulas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governing</a:t>
            </a:r>
            <a:r>
              <a:rPr dirty="0" sz="1100" spc="9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distribution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primes.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example,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580688" y="3415473"/>
            <a:ext cx="22606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869">
                <a:latin typeface="Lucida Sans Unicode"/>
                <a:cs typeface="Lucida Sans Unicode"/>
              </a:rPr>
              <a:t>Σ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50900" y="3743742"/>
            <a:ext cx="6083935" cy="19780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R="390525">
              <a:lnSpc>
                <a:spcPct val="100000"/>
              </a:lnSpc>
              <a:spcBef>
                <a:spcPts val="95"/>
              </a:spcBef>
            </a:pPr>
            <a:r>
              <a:rPr dirty="0" sz="800" spc="-50" i="1">
                <a:latin typeface="Verdana"/>
                <a:cs typeface="Verdana"/>
              </a:rPr>
              <a:t>ρ</a:t>
            </a:r>
            <a:endParaRPr sz="800">
              <a:latin typeface="Verdana"/>
              <a:cs typeface="Verdana"/>
            </a:endParaRPr>
          </a:p>
          <a:p>
            <a:pPr marL="409575">
              <a:lnSpc>
                <a:spcPct val="100000"/>
              </a:lnSpc>
              <a:spcBef>
                <a:spcPts val="960"/>
              </a:spcBef>
            </a:pP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sum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runs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non-trivial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 spc="-25" i="1">
                <a:latin typeface="Calibri"/>
                <a:cs typeface="Calibri"/>
              </a:rPr>
              <a:t>ρ</a:t>
            </a:r>
            <a:r>
              <a:rPr dirty="0" sz="1100" spc="-25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  <a:p>
            <a:pPr marL="407034" marR="68580" indent="-135890">
              <a:lnSpc>
                <a:spcPct val="102699"/>
              </a:lnSpc>
              <a:spcBef>
                <a:spcPts val="894"/>
              </a:spcBef>
              <a:buFont typeface="Arial MT"/>
              <a:buChar char="•"/>
              <a:tabLst>
                <a:tab pos="409575" algn="l"/>
              </a:tabLst>
            </a:pPr>
            <a:r>
              <a:rPr dirty="0" sz="1100" spc="140" b="1">
                <a:latin typeface="Calibri"/>
                <a:cs typeface="Calibri"/>
              </a:rPr>
              <a:t>Error</a:t>
            </a:r>
            <a:r>
              <a:rPr dirty="0" sz="1100" spc="330" b="1">
                <a:latin typeface="Calibri"/>
                <a:cs typeface="Calibri"/>
              </a:rPr>
              <a:t> </a:t>
            </a:r>
            <a:r>
              <a:rPr dirty="0" sz="1100" spc="105" b="1">
                <a:latin typeface="Calibri"/>
                <a:cs typeface="Calibri"/>
              </a:rPr>
              <a:t>Bounds:</a:t>
            </a:r>
            <a:r>
              <a:rPr dirty="0" sz="1100" spc="465" b="1">
                <a:latin typeface="Calibri"/>
                <a:cs typeface="Calibri"/>
              </a:rPr>
              <a:t>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Hypothesis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implies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optimal-order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bounds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error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term </a:t>
            </a:r>
            <a:r>
              <a:rPr dirty="0" sz="1100" spc="-2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Number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Theorem,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namely</a:t>
            </a:r>
            <a:endParaRPr sz="1100">
              <a:latin typeface="Calibri"/>
              <a:cs typeface="Calibri"/>
            </a:endParaRPr>
          </a:p>
          <a:p>
            <a:pPr algn="ctr" marL="332740">
              <a:lnSpc>
                <a:spcPct val="100000"/>
              </a:lnSpc>
              <a:spcBef>
                <a:spcPts val="1340"/>
              </a:spcBef>
            </a:pPr>
            <a:r>
              <a:rPr dirty="0" sz="1100" spc="85" i="1">
                <a:latin typeface="Calibri"/>
                <a:cs typeface="Calibri"/>
              </a:rPr>
              <a:t>π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x</a:t>
            </a:r>
            <a:r>
              <a:rPr dirty="0" sz="1100" spc="85">
                <a:latin typeface="Calibri"/>
                <a:cs typeface="Calibri"/>
              </a:rPr>
              <a:t>)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65">
                <a:latin typeface="Calibri"/>
                <a:cs typeface="Calibri"/>
              </a:rPr>
              <a:t> </a:t>
            </a:r>
            <a:r>
              <a:rPr dirty="0" sz="1100" spc="114">
                <a:latin typeface="Calibri"/>
                <a:cs typeface="Calibri"/>
              </a:rPr>
              <a:t>Li(</a:t>
            </a:r>
            <a:r>
              <a:rPr dirty="0" sz="1100" spc="114" i="1">
                <a:latin typeface="Calibri"/>
                <a:cs typeface="Calibri"/>
              </a:rPr>
              <a:t>x</a:t>
            </a:r>
            <a:r>
              <a:rPr dirty="0" sz="1100" spc="114">
                <a:latin typeface="Calibri"/>
                <a:cs typeface="Calibri"/>
              </a:rPr>
              <a:t>)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+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130" i="1">
                <a:latin typeface="Calibri"/>
                <a:cs typeface="Calibri"/>
              </a:rPr>
              <a:t>O</a:t>
            </a:r>
            <a:r>
              <a:rPr dirty="0" baseline="60606" sz="1650" spc="480">
                <a:latin typeface="Lucida Sans Unicode"/>
                <a:cs typeface="Lucida Sans Unicode"/>
              </a:rPr>
              <a:t> </a:t>
            </a:r>
            <a:r>
              <a:rPr dirty="0" sz="1100" spc="60" i="1">
                <a:latin typeface="Calibri"/>
                <a:cs typeface="Calibri"/>
              </a:rPr>
              <a:t>x</a:t>
            </a:r>
            <a:r>
              <a:rPr dirty="0" baseline="31250" sz="1200" spc="89">
                <a:latin typeface="Calibri"/>
                <a:cs typeface="Calibri"/>
              </a:rPr>
              <a:t>1</a:t>
            </a:r>
            <a:r>
              <a:rPr dirty="0" baseline="31250" sz="1200" spc="89" i="1">
                <a:latin typeface="Verdana"/>
                <a:cs typeface="Verdana"/>
              </a:rPr>
              <a:t>/</a:t>
            </a:r>
            <a:r>
              <a:rPr dirty="0" baseline="31250" sz="1200" spc="89">
                <a:latin typeface="Calibri"/>
                <a:cs typeface="Calibri"/>
              </a:rPr>
              <a:t>2 </a:t>
            </a:r>
            <a:r>
              <a:rPr dirty="0" sz="1100">
                <a:latin typeface="Calibri"/>
                <a:cs typeface="Calibri"/>
              </a:rPr>
              <a:t>log</a:t>
            </a:r>
            <a:r>
              <a:rPr dirty="0" sz="1100" spc="-50">
                <a:latin typeface="Calibri"/>
                <a:cs typeface="Calibri"/>
              </a:rPr>
              <a:t> </a:t>
            </a:r>
            <a:r>
              <a:rPr dirty="0" sz="1100" spc="145" i="1">
                <a:latin typeface="Calibri"/>
                <a:cs typeface="Calibri"/>
              </a:rPr>
              <a:t>x</a:t>
            </a:r>
            <a:r>
              <a:rPr dirty="0" baseline="60606" sz="1650" spc="112">
                <a:latin typeface="Lucida Sans Unicode"/>
                <a:cs typeface="Lucida Sans Unicode"/>
              </a:rPr>
              <a:t>  </a:t>
            </a:r>
            <a:r>
              <a:rPr dirty="0" sz="1100" spc="-50" i="1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1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tabLst>
                <a:tab pos="370840" algn="l"/>
              </a:tabLst>
            </a:pPr>
            <a:r>
              <a:rPr dirty="0" sz="1400" spc="40" b="1">
                <a:latin typeface="Calibri"/>
                <a:cs typeface="Calibri"/>
              </a:rPr>
              <a:t>6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165" b="1">
                <a:latin typeface="Calibri"/>
                <a:cs typeface="Calibri"/>
              </a:rPr>
              <a:t>Prime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35" b="1">
                <a:latin typeface="Calibri"/>
                <a:cs typeface="Calibri"/>
              </a:rPr>
              <a:t>Density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20" b="1">
                <a:latin typeface="Calibri"/>
                <a:cs typeface="Calibri"/>
              </a:rPr>
              <a:t>and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00" b="1">
                <a:latin typeface="Calibri"/>
                <a:cs typeface="Calibri"/>
              </a:rPr>
              <a:t>the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55" b="1">
                <a:latin typeface="Calibri"/>
                <a:cs typeface="Calibri"/>
              </a:rPr>
              <a:t>Explicit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25" b="1">
                <a:latin typeface="Calibri"/>
                <a:cs typeface="Calibri"/>
              </a:rPr>
              <a:t>Formula</a:t>
            </a:r>
            <a:endParaRPr sz="14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1055"/>
              </a:spcBef>
            </a:pPr>
            <a:r>
              <a:rPr dirty="0" sz="1100" spc="175">
                <a:latin typeface="Calibri"/>
                <a:cs typeface="Calibri"/>
              </a:rPr>
              <a:t>A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central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bridge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between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distribution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primes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explicit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formula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062044" y="3527220"/>
            <a:ext cx="8064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 i="1">
                <a:latin typeface="Verdana"/>
                <a:cs typeface="Verdana"/>
              </a:rPr>
              <a:t>ρ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643733" y="3547096"/>
            <a:ext cx="283146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172210" algn="l"/>
              </a:tabLst>
            </a:pPr>
            <a:r>
              <a:rPr dirty="0" sz="1100" spc="85" i="1">
                <a:latin typeface="Calibri"/>
                <a:cs typeface="Calibri"/>
              </a:rPr>
              <a:t>π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x</a:t>
            </a:r>
            <a:r>
              <a:rPr dirty="0" sz="1100" spc="85">
                <a:latin typeface="Calibri"/>
                <a:cs typeface="Calibri"/>
              </a:rPr>
              <a:t>)</a:t>
            </a:r>
            <a:r>
              <a:rPr dirty="0" sz="1100" spc="65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 spc="114">
                <a:latin typeface="Calibri"/>
                <a:cs typeface="Calibri"/>
              </a:rPr>
              <a:t>Li(</a:t>
            </a:r>
            <a:r>
              <a:rPr dirty="0" sz="1100" spc="114" i="1">
                <a:latin typeface="Calibri"/>
                <a:cs typeface="Calibri"/>
              </a:rPr>
              <a:t>x</a:t>
            </a:r>
            <a:r>
              <a:rPr dirty="0" sz="1100" spc="114">
                <a:latin typeface="Calibri"/>
                <a:cs typeface="Calibri"/>
              </a:rPr>
              <a:t>)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-50">
                <a:latin typeface="Lucida Sans Unicode"/>
                <a:cs typeface="Lucida Sans Unicode"/>
              </a:rPr>
              <a:t>−</a:t>
            </a:r>
            <a:r>
              <a:rPr dirty="0" sz="1100">
                <a:latin typeface="Lucida Sans Unicode"/>
                <a:cs typeface="Lucida Sans Unicode"/>
              </a:rPr>
              <a:t>	</a:t>
            </a:r>
            <a:r>
              <a:rPr dirty="0" sz="1100" spc="120">
                <a:latin typeface="Calibri"/>
                <a:cs typeface="Calibri"/>
              </a:rPr>
              <a:t>Li(</a:t>
            </a:r>
            <a:r>
              <a:rPr dirty="0" sz="1100" spc="120" i="1">
                <a:latin typeface="Calibri"/>
                <a:cs typeface="Calibri"/>
              </a:rPr>
              <a:t>x</a:t>
            </a:r>
            <a:r>
              <a:rPr dirty="0" sz="1100" spc="245" i="1">
                <a:latin typeface="Calibri"/>
                <a:cs typeface="Calibri"/>
              </a:rPr>
              <a:t> </a:t>
            </a:r>
            <a:r>
              <a:rPr dirty="0" sz="1100" spc="80">
                <a:latin typeface="Calibri"/>
                <a:cs typeface="Calibri"/>
              </a:rPr>
              <a:t>)</a:t>
            </a:r>
            <a:r>
              <a:rPr dirty="0" sz="110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+</a:t>
            </a:r>
            <a:r>
              <a:rPr dirty="0" sz="1100" spc="-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lower-</a:t>
            </a:r>
            <a:r>
              <a:rPr dirty="0" sz="1100">
                <a:latin typeface="Calibri"/>
                <a:cs typeface="Calibri"/>
              </a:rPr>
              <a:t>order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terms</a:t>
            </a:r>
            <a:r>
              <a:rPr dirty="0" sz="1100" spc="-10" i="1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474696" y="5903974"/>
            <a:ext cx="70993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70" i="1">
                <a:latin typeface="Calibri"/>
                <a:cs typeface="Calibri"/>
              </a:rPr>
              <a:t>ψ</a:t>
            </a:r>
            <a:r>
              <a:rPr dirty="0" sz="1100" spc="70">
                <a:latin typeface="Calibri"/>
                <a:cs typeface="Calibri"/>
              </a:rPr>
              <a:t>(</a:t>
            </a:r>
            <a:r>
              <a:rPr dirty="0" sz="1100" spc="70" i="1">
                <a:latin typeface="Calibri"/>
                <a:cs typeface="Calibri"/>
              </a:rPr>
              <a:t>x</a:t>
            </a:r>
            <a:r>
              <a:rPr dirty="0" sz="1100" spc="70">
                <a:latin typeface="Calibri"/>
                <a:cs typeface="Calibri"/>
              </a:rPr>
              <a:t>)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145" i="1">
                <a:latin typeface="Calibri"/>
                <a:cs typeface="Calibri"/>
              </a:rPr>
              <a:t>x</a:t>
            </a:r>
            <a:r>
              <a:rPr dirty="0" sz="1100" spc="-5" i="1">
                <a:latin typeface="Calibri"/>
                <a:cs typeface="Calibri"/>
              </a:rPr>
              <a:t> </a:t>
            </a:r>
            <a:r>
              <a:rPr dirty="0" sz="1100" spc="-50">
                <a:latin typeface="Lucida Sans Unicode"/>
                <a:cs typeface="Lucida Sans Unicode"/>
              </a:rPr>
              <a:t>−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190087" y="5772351"/>
            <a:ext cx="22606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869">
                <a:latin typeface="Lucida Sans Unicode"/>
                <a:cs typeface="Lucida Sans Unicode"/>
              </a:rPr>
              <a:t>Σ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262617" y="6100621"/>
            <a:ext cx="8064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 i="1">
                <a:latin typeface="Verdana"/>
                <a:cs typeface="Verdana"/>
              </a:rPr>
              <a:t>ρ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3428491" y="5810248"/>
            <a:ext cx="10477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95" i="1">
                <a:latin typeface="Calibri"/>
                <a:cs typeface="Calibri"/>
              </a:rPr>
              <a:t>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3507663" y="5797294"/>
            <a:ext cx="8064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 i="1">
                <a:latin typeface="Verdana"/>
                <a:cs typeface="Verdana"/>
              </a:rPr>
              <a:t>ρ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17" name="object 17" descr=""/>
          <p:cNvSpPr/>
          <p:nvPr/>
        </p:nvSpPr>
        <p:spPr>
          <a:xfrm>
            <a:off x="3441179" y="6020587"/>
            <a:ext cx="140970" cy="0"/>
          </a:xfrm>
          <a:custGeom>
            <a:avLst/>
            <a:gdLst/>
            <a:ahLst/>
            <a:cxnLst/>
            <a:rect l="l" t="t" r="r" b="b"/>
            <a:pathLst>
              <a:path w="140970" h="0">
                <a:moveTo>
                  <a:pt x="0" y="0"/>
                </a:moveTo>
                <a:lnTo>
                  <a:pt x="140589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 txBox="1"/>
          <p:nvPr/>
        </p:nvSpPr>
        <p:spPr>
          <a:xfrm>
            <a:off x="4378032" y="5810248"/>
            <a:ext cx="95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u="sng" sz="1100" spc="-5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3462959" y="5999009"/>
            <a:ext cx="101028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927100" algn="l"/>
              </a:tabLst>
            </a:pPr>
            <a:r>
              <a:rPr dirty="0" sz="1100" spc="-50" i="1">
                <a:latin typeface="Calibri"/>
                <a:cs typeface="Calibri"/>
              </a:rPr>
              <a:t>ρ</a:t>
            </a:r>
            <a:r>
              <a:rPr dirty="0" sz="1100" i="1">
                <a:latin typeface="Calibri"/>
                <a:cs typeface="Calibri"/>
              </a:rPr>
              <a:t>	</a:t>
            </a:r>
            <a:r>
              <a:rPr dirty="0" sz="1100" spc="-5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36197" y="5884099"/>
            <a:ext cx="16319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80" i="1">
                <a:latin typeface="Arial"/>
                <a:cs typeface="Arial"/>
              </a:rPr>
              <a:t>−</a:t>
            </a:r>
            <a:r>
              <a:rPr dirty="0" sz="800" spc="8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3615042" y="5903974"/>
            <a:ext cx="16827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882650" algn="l"/>
                <a:tab pos="1577340" algn="l"/>
              </a:tabLst>
            </a:pPr>
            <a:r>
              <a:rPr dirty="0" sz="1100" spc="-254">
                <a:latin typeface="Lucida Sans Unicode"/>
                <a:cs typeface="Lucida Sans Unicode"/>
              </a:rPr>
              <a:t>—</a:t>
            </a:r>
            <a:r>
              <a:rPr dirty="0" sz="1100" spc="25">
                <a:latin typeface="Lucida Sans Unicode"/>
                <a:cs typeface="Lucida Sans Unicode"/>
              </a:rPr>
              <a:t> </a:t>
            </a:r>
            <a:r>
              <a:rPr dirty="0" sz="1100">
                <a:latin typeface="Calibri"/>
                <a:cs typeface="Calibri"/>
              </a:rPr>
              <a:t>log(2</a:t>
            </a:r>
            <a:r>
              <a:rPr dirty="0" sz="1100" i="1">
                <a:latin typeface="Calibri"/>
                <a:cs typeface="Calibri"/>
              </a:rPr>
              <a:t>π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-50">
                <a:latin typeface="Lucida Sans Unicode"/>
                <a:cs typeface="Lucida Sans Unicode"/>
              </a:rPr>
              <a:t>−</a:t>
            </a:r>
            <a:r>
              <a:rPr dirty="0" sz="1100">
                <a:latin typeface="Lucida Sans Unicode"/>
                <a:cs typeface="Lucida Sans Unicode"/>
              </a:rPr>
              <a:t>	</a:t>
            </a:r>
            <a:r>
              <a:rPr dirty="0" sz="1100">
                <a:latin typeface="Calibri"/>
                <a:cs typeface="Calibri"/>
              </a:rPr>
              <a:t>log(1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 spc="-35">
                <a:latin typeface="Lucida Sans Unicode"/>
                <a:cs typeface="Lucida Sans Unicode"/>
              </a:rPr>
              <a:t>−</a:t>
            </a:r>
            <a:r>
              <a:rPr dirty="0" sz="1100" spc="-40">
                <a:latin typeface="Lucida Sans Unicode"/>
                <a:cs typeface="Lucida Sans Unicode"/>
              </a:rPr>
              <a:t> </a:t>
            </a:r>
            <a:r>
              <a:rPr dirty="0" sz="1100" spc="95" i="1">
                <a:latin typeface="Calibri"/>
                <a:cs typeface="Calibri"/>
              </a:rPr>
              <a:t>x</a:t>
            </a:r>
            <a:r>
              <a:rPr dirty="0" sz="1100" i="1">
                <a:latin typeface="Calibri"/>
                <a:cs typeface="Calibri"/>
              </a:rPr>
              <a:t>	</a:t>
            </a:r>
            <a:r>
              <a:rPr dirty="0" sz="1100" spc="25">
                <a:latin typeface="Calibri"/>
                <a:cs typeface="Calibri"/>
              </a:rPr>
              <a:t>)</a:t>
            </a:r>
            <a:r>
              <a:rPr dirty="0" sz="1100" spc="25" i="1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901700" y="6352576"/>
            <a:ext cx="5969000" cy="880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where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70" i="1">
                <a:latin typeface="Calibri"/>
                <a:cs typeface="Calibri"/>
              </a:rPr>
              <a:t>ψ</a:t>
            </a:r>
            <a:r>
              <a:rPr dirty="0" sz="1100" spc="70">
                <a:latin typeface="Calibri"/>
                <a:cs typeface="Calibri"/>
              </a:rPr>
              <a:t>(</a:t>
            </a:r>
            <a:r>
              <a:rPr dirty="0" sz="1100" spc="70" i="1">
                <a:latin typeface="Calibri"/>
                <a:cs typeface="Calibri"/>
              </a:rPr>
              <a:t>x</a:t>
            </a:r>
            <a:r>
              <a:rPr dirty="0" sz="1100" spc="70">
                <a:latin typeface="Calibri"/>
                <a:cs typeface="Calibri"/>
              </a:rPr>
              <a:t>)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Chebyshev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sum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runs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over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non-trivial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i="1">
                <a:latin typeface="Calibri"/>
                <a:cs typeface="Calibri"/>
              </a:rPr>
              <a:t>ρ</a:t>
            </a:r>
            <a:r>
              <a:rPr dirty="0" sz="1100" spc="175" i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75" i="1">
                <a:latin typeface="Calibri"/>
                <a:cs typeface="Calibri"/>
              </a:rPr>
              <a:t>ζ</a:t>
            </a:r>
            <a:r>
              <a:rPr dirty="0" sz="1100" spc="75">
                <a:latin typeface="Calibri"/>
                <a:cs typeface="Calibri"/>
              </a:rPr>
              <a:t>(</a:t>
            </a:r>
            <a:r>
              <a:rPr dirty="0" sz="1100" spc="75" i="1">
                <a:latin typeface="Calibri"/>
                <a:cs typeface="Calibri"/>
              </a:rPr>
              <a:t>s</a:t>
            </a:r>
            <a:r>
              <a:rPr dirty="0" sz="1100" spc="75">
                <a:latin typeface="Calibri"/>
                <a:cs typeface="Calibri"/>
              </a:rPr>
              <a:t>).</a:t>
            </a:r>
            <a:endParaRPr sz="1100">
              <a:latin typeface="Calibri"/>
              <a:cs typeface="Calibri"/>
            </a:endParaRPr>
          </a:p>
          <a:p>
            <a:pPr algn="just" marL="12700" marR="5080" indent="214629">
              <a:lnSpc>
                <a:spcPct val="102600"/>
              </a:lnSpc>
            </a:pPr>
            <a:r>
              <a:rPr dirty="0" sz="1100" spc="80">
                <a:latin typeface="Calibri"/>
                <a:cs typeface="Calibri"/>
              </a:rPr>
              <a:t>This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formula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shows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contribute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oscillatory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corrections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term</a:t>
            </a:r>
            <a:r>
              <a:rPr dirty="0" sz="1100" spc="140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x</a:t>
            </a:r>
            <a:r>
              <a:rPr dirty="0" sz="1100" spc="85">
                <a:latin typeface="Calibri"/>
                <a:cs typeface="Calibri"/>
              </a:rPr>
              <a:t>.</a:t>
            </a:r>
            <a:r>
              <a:rPr dirty="0" sz="1100" spc="315">
                <a:latin typeface="Calibri"/>
                <a:cs typeface="Calibri"/>
              </a:rPr>
              <a:t> </a:t>
            </a:r>
            <a:r>
              <a:rPr dirty="0" sz="1100" spc="70">
                <a:latin typeface="Calibri"/>
                <a:cs typeface="Calibri"/>
              </a:rPr>
              <a:t>In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this </a:t>
            </a:r>
            <a:r>
              <a:rPr dirty="0" sz="1100">
                <a:latin typeface="Calibri"/>
                <a:cs typeface="Calibri"/>
              </a:rPr>
              <a:t>sense,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prime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numbers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are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not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distributed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randomly: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their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irregularities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are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encoded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by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zero </a:t>
            </a:r>
            <a:r>
              <a:rPr dirty="0" sz="1100">
                <a:latin typeface="Calibri"/>
                <a:cs typeface="Calibri"/>
              </a:rPr>
              <a:t>set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function.</a:t>
            </a:r>
            <a:endParaRPr sz="1100">
              <a:latin typeface="Calibri"/>
              <a:cs typeface="Calibri"/>
            </a:endParaRPr>
          </a:p>
          <a:p>
            <a:pPr algn="just" marL="227329">
              <a:lnSpc>
                <a:spcPct val="100000"/>
              </a:lnSpc>
              <a:spcBef>
                <a:spcPts val="35"/>
              </a:spcBef>
            </a:pPr>
            <a:r>
              <a:rPr dirty="0" sz="1100">
                <a:latin typeface="Calibri"/>
                <a:cs typeface="Calibri"/>
              </a:rPr>
              <a:t>Related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asymptotic</a:t>
            </a:r>
            <a:r>
              <a:rPr dirty="0" sz="1100" spc="3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relationships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include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4258005" y="7308925"/>
            <a:ext cx="952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 descr=""/>
          <p:cNvSpPr/>
          <p:nvPr/>
        </p:nvSpPr>
        <p:spPr>
          <a:xfrm>
            <a:off x="4194492" y="7519263"/>
            <a:ext cx="222250" cy="0"/>
          </a:xfrm>
          <a:custGeom>
            <a:avLst/>
            <a:gdLst/>
            <a:ahLst/>
            <a:cxnLst/>
            <a:rect l="l" t="t" r="r" b="b"/>
            <a:pathLst>
              <a:path w="222250" h="0">
                <a:moveTo>
                  <a:pt x="0" y="0"/>
                </a:moveTo>
                <a:lnTo>
                  <a:pt x="221703" y="0"/>
                </a:lnTo>
              </a:path>
            </a:pathLst>
          </a:custGeom>
          <a:ln w="553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 descr=""/>
          <p:cNvSpPr txBox="1"/>
          <p:nvPr/>
        </p:nvSpPr>
        <p:spPr>
          <a:xfrm>
            <a:off x="4181792" y="7497698"/>
            <a:ext cx="24765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ln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30" i="1"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5" name="object 3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6" name="object 26" descr=""/>
          <p:cNvSpPr txBox="1"/>
          <p:nvPr/>
        </p:nvSpPr>
        <p:spPr>
          <a:xfrm>
            <a:off x="3289833" y="7402651"/>
            <a:ext cx="119316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1141095" algn="l"/>
              </a:tabLst>
            </a:pPr>
            <a:r>
              <a:rPr dirty="0" sz="1100" spc="135" i="1">
                <a:latin typeface="Calibri"/>
                <a:cs typeface="Calibri"/>
              </a:rPr>
              <a:t>P</a:t>
            </a:r>
            <a:r>
              <a:rPr dirty="0" sz="1100" spc="-75" i="1">
                <a:latin typeface="Calibri"/>
                <a:cs typeface="Calibri"/>
              </a:rPr>
              <a:t> 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n</a:t>
            </a:r>
            <a:r>
              <a:rPr dirty="0" sz="1100" spc="185" i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prime)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 spc="-50">
                <a:latin typeface="Lucida Sans Unicode"/>
                <a:cs typeface="Lucida Sans Unicode"/>
              </a:rPr>
              <a:t>≈</a:t>
            </a:r>
            <a:r>
              <a:rPr dirty="0" sz="1100">
                <a:latin typeface="Lucida Sans Unicode"/>
                <a:cs typeface="Lucida Sans Unicode"/>
              </a:rPr>
              <a:t>	</a:t>
            </a:r>
            <a:r>
              <a:rPr dirty="0" sz="1100" spc="-50" i="1">
                <a:latin typeface="Calibri"/>
                <a:cs typeface="Calibri"/>
              </a:rPr>
              <a:t>,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901700" y="7745728"/>
            <a:ext cx="24892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25">
                <a:latin typeface="Calibri"/>
                <a:cs typeface="Calibri"/>
              </a:rPr>
              <a:t>and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3165754" y="7950478"/>
            <a:ext cx="48387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114">
                <a:latin typeface="Calibri"/>
                <a:cs typeface="Calibri"/>
              </a:rPr>
              <a:t>Li(</a:t>
            </a:r>
            <a:r>
              <a:rPr dirty="0" sz="1100" spc="114" i="1">
                <a:latin typeface="Calibri"/>
                <a:cs typeface="Calibri"/>
              </a:rPr>
              <a:t>x</a:t>
            </a:r>
            <a:r>
              <a:rPr dirty="0" sz="1100" spc="114">
                <a:latin typeface="Calibri"/>
                <a:cs typeface="Calibri"/>
              </a:rPr>
              <a:t>)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 spc="235">
                <a:latin typeface="Calibri"/>
                <a:cs typeface="Calibri"/>
              </a:rPr>
              <a:t>=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3662502" y="7761895"/>
            <a:ext cx="10287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100" spc="-50">
                <a:latin typeface="Lucida Sans Unicode"/>
                <a:cs typeface="Lucida Sans Unicode"/>
              </a:rPr>
              <a:t>∫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801046" y="7839289"/>
            <a:ext cx="86360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 i="1">
                <a:latin typeface="Verdana"/>
                <a:cs typeface="Verdana"/>
              </a:rPr>
              <a:t>x</a:t>
            </a:r>
            <a:endParaRPr sz="800">
              <a:latin typeface="Verdana"/>
              <a:cs typeface="Verdana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739464" y="8113431"/>
            <a:ext cx="793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3906177" y="7834246"/>
            <a:ext cx="647065" cy="40322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  <a:tabLst>
                <a:tab pos="415925" algn="l"/>
              </a:tabLst>
            </a:pPr>
            <a:r>
              <a:rPr dirty="0" u="sng" sz="1100" spc="-1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100" spc="-2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dt</a:t>
            </a:r>
            <a:r>
              <a:rPr dirty="0" sz="1100" i="1">
                <a:latin typeface="Calibri"/>
                <a:cs typeface="Calibri"/>
              </a:rPr>
              <a:t>	</a:t>
            </a:r>
            <a:r>
              <a:rPr dirty="0" u="sng" sz="1100" spc="145" i="1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x 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  <a:tabLst>
                <a:tab pos="415925" algn="l"/>
              </a:tabLst>
            </a:pPr>
            <a:r>
              <a:rPr dirty="0" sz="1100">
                <a:latin typeface="Calibri"/>
                <a:cs typeface="Calibri"/>
              </a:rPr>
              <a:t>ln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-50" i="1">
                <a:latin typeface="Calibri"/>
                <a:cs typeface="Calibri"/>
              </a:rPr>
              <a:t>t</a:t>
            </a:r>
            <a:r>
              <a:rPr dirty="0" sz="1100" i="1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ln</a:t>
            </a:r>
            <a:r>
              <a:rPr dirty="0" sz="1100" spc="10">
                <a:latin typeface="Calibri"/>
                <a:cs typeface="Calibri"/>
              </a:rPr>
              <a:t> </a:t>
            </a:r>
            <a:r>
              <a:rPr dirty="0" sz="1100" spc="95" i="1">
                <a:latin typeface="Calibri"/>
                <a:cs typeface="Calibri"/>
              </a:rPr>
              <a:t>x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4148429" y="7950478"/>
            <a:ext cx="458470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406400" algn="l"/>
              </a:tabLst>
            </a:pPr>
            <a:r>
              <a:rPr dirty="0" sz="1100" spc="85">
                <a:latin typeface="Lucida Sans Unicode"/>
                <a:cs typeface="Lucida Sans Unicode"/>
              </a:rPr>
              <a:t>~</a:t>
            </a:r>
            <a:r>
              <a:rPr dirty="0" sz="1100">
                <a:latin typeface="Lucida Sans Unicode"/>
                <a:cs typeface="Lucida Sans Unicode"/>
              </a:rPr>
              <a:t>	</a:t>
            </a:r>
            <a:r>
              <a:rPr dirty="0" sz="1100" spc="-50" i="1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 descr=""/>
          <p:cNvSpPr txBox="1"/>
          <p:nvPr/>
        </p:nvSpPr>
        <p:spPr>
          <a:xfrm>
            <a:off x="901700" y="8380422"/>
            <a:ext cx="5970905" cy="71691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320040" algn="l"/>
              </a:tabLst>
            </a:pPr>
            <a:r>
              <a:rPr dirty="0" sz="1400" spc="40" b="1">
                <a:latin typeface="Calibri"/>
                <a:cs typeface="Calibri"/>
              </a:rPr>
              <a:t>7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140" b="1">
                <a:latin typeface="Calibri"/>
                <a:cs typeface="Calibri"/>
              </a:rPr>
              <a:t>Computational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20" b="1">
                <a:latin typeface="Calibri"/>
                <a:cs typeface="Calibri"/>
              </a:rPr>
              <a:t>and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40" b="1">
                <a:latin typeface="Calibri"/>
                <a:cs typeface="Calibri"/>
              </a:rPr>
              <a:t>AI-</a:t>
            </a:r>
            <a:r>
              <a:rPr dirty="0" sz="1400" spc="155" b="1">
                <a:latin typeface="Calibri"/>
                <a:cs typeface="Calibri"/>
              </a:rPr>
              <a:t>Assisted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14" b="1">
                <a:latin typeface="Calibri"/>
                <a:cs typeface="Calibri"/>
              </a:rPr>
              <a:t>Approaches</a:t>
            </a:r>
            <a:endParaRPr sz="1400">
              <a:latin typeface="Calibri"/>
              <a:cs typeface="Calibri"/>
            </a:endParaRPr>
          </a:p>
          <a:p>
            <a:pPr marL="12700" marR="5080">
              <a:lnSpc>
                <a:spcPct val="102600"/>
              </a:lnSpc>
              <a:spcBef>
                <a:spcPts val="1019"/>
              </a:spcBef>
            </a:pPr>
            <a:r>
              <a:rPr dirty="0" sz="1100" spc="10">
                <a:latin typeface="Calibri"/>
                <a:cs typeface="Calibri"/>
              </a:rPr>
              <a:t>Recent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computational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work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suggests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that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modern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symbolic,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numerical,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and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machine-assisted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meth- </a:t>
            </a:r>
            <a:r>
              <a:rPr dirty="0" sz="1100">
                <a:latin typeface="Calibri"/>
                <a:cs typeface="Calibri"/>
              </a:rPr>
              <a:t>ods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may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play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increasingly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important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role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exploration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204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function.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 descr=""/>
          <p:cNvSpPr txBox="1"/>
          <p:nvPr/>
        </p:nvSpPr>
        <p:spPr>
          <a:xfrm>
            <a:off x="901700" y="902333"/>
            <a:ext cx="5970905" cy="469836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356235" marR="5715" indent="-135890">
              <a:lnSpc>
                <a:spcPct val="102600"/>
              </a:lnSpc>
              <a:spcBef>
                <a:spcPts val="55"/>
              </a:spcBef>
              <a:buFont typeface="Arial MT"/>
              <a:buChar char="•"/>
              <a:tabLst>
                <a:tab pos="358775" algn="l"/>
              </a:tabLst>
            </a:pPr>
            <a:r>
              <a:rPr dirty="0" sz="1100" spc="100" b="1">
                <a:latin typeface="Calibri"/>
                <a:cs typeface="Calibri"/>
              </a:rPr>
              <a:t>Numerical</a:t>
            </a:r>
            <a:r>
              <a:rPr dirty="0" sz="1100" spc="470" b="1">
                <a:latin typeface="Calibri"/>
                <a:cs typeface="Calibri"/>
              </a:rPr>
              <a:t> </a:t>
            </a:r>
            <a:r>
              <a:rPr dirty="0" sz="1100" spc="80" b="1">
                <a:latin typeface="Calibri"/>
                <a:cs typeface="Calibri"/>
              </a:rPr>
              <a:t>contour</a:t>
            </a:r>
            <a:r>
              <a:rPr dirty="0" sz="1100" spc="470" b="1">
                <a:latin typeface="Calibri"/>
                <a:cs typeface="Calibri"/>
              </a:rPr>
              <a:t> </a:t>
            </a:r>
            <a:r>
              <a:rPr dirty="0" sz="1100" spc="70" b="1">
                <a:latin typeface="Calibri"/>
                <a:cs typeface="Calibri"/>
              </a:rPr>
              <a:t>analysis:</a:t>
            </a:r>
            <a:r>
              <a:rPr dirty="0" sz="1100" spc="229" b="1">
                <a:latin typeface="Calibri"/>
                <a:cs typeface="Calibri"/>
              </a:rPr>
              <a:t>  </a:t>
            </a:r>
            <a:r>
              <a:rPr dirty="0" sz="1100">
                <a:latin typeface="Calibri"/>
                <a:cs typeface="Calibri"/>
              </a:rPr>
              <a:t>High-precision</a:t>
            </a:r>
            <a:r>
              <a:rPr dirty="0" sz="1100" spc="3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contour</a:t>
            </a:r>
            <a:r>
              <a:rPr dirty="0" sz="1100" spc="3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3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grid-based</a:t>
            </a:r>
            <a:r>
              <a:rPr dirty="0" sz="1100" spc="3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methods</a:t>
            </a:r>
            <a:r>
              <a:rPr dirty="0" sz="1100" spc="3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make</a:t>
            </a:r>
            <a:r>
              <a:rPr dirty="0" sz="1100" spc="375">
                <a:latin typeface="Calibri"/>
                <a:cs typeface="Calibri"/>
              </a:rPr>
              <a:t> </a:t>
            </a:r>
            <a:r>
              <a:rPr dirty="0" sz="1100" spc="30">
                <a:latin typeface="Calibri"/>
                <a:cs typeface="Calibri"/>
              </a:rPr>
              <a:t>it </a:t>
            </a:r>
            <a:r>
              <a:rPr dirty="0" sz="1100" spc="3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possible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visualize</a:t>
            </a:r>
            <a:r>
              <a:rPr dirty="0" sz="1100" spc="2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level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sets</a:t>
            </a:r>
            <a:r>
              <a:rPr dirty="0" sz="1100" spc="2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 spc="50">
                <a:latin typeface="Lucida Sans Unicode"/>
                <a:cs typeface="Lucida Sans Unicode"/>
              </a:rPr>
              <a:t>ℜ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ζ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s</a:t>
            </a:r>
            <a:r>
              <a:rPr dirty="0" sz="1100" spc="50">
                <a:latin typeface="Calibri"/>
                <a:cs typeface="Calibri"/>
              </a:rPr>
              <a:t>))</a:t>
            </a:r>
            <a:r>
              <a:rPr dirty="0" sz="1100" spc="2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 spc="75">
                <a:latin typeface="Lucida Sans Unicode"/>
                <a:cs typeface="Lucida Sans Unicode"/>
              </a:rPr>
              <a:t>ℑ</a:t>
            </a:r>
            <a:r>
              <a:rPr dirty="0" sz="1100" spc="75">
                <a:latin typeface="Calibri"/>
                <a:cs typeface="Calibri"/>
              </a:rPr>
              <a:t>(</a:t>
            </a:r>
            <a:r>
              <a:rPr dirty="0" sz="1100" spc="75" i="1">
                <a:latin typeface="Calibri"/>
                <a:cs typeface="Calibri"/>
              </a:rPr>
              <a:t>ζ</a:t>
            </a:r>
            <a:r>
              <a:rPr dirty="0" sz="1100" spc="75">
                <a:latin typeface="Calibri"/>
                <a:cs typeface="Calibri"/>
              </a:rPr>
              <a:t>(</a:t>
            </a:r>
            <a:r>
              <a:rPr dirty="0" sz="1100" spc="75" i="1">
                <a:latin typeface="Calibri"/>
                <a:cs typeface="Calibri"/>
              </a:rPr>
              <a:t>s</a:t>
            </a:r>
            <a:r>
              <a:rPr dirty="0" sz="1100" spc="75">
                <a:latin typeface="Calibri"/>
                <a:cs typeface="Calibri"/>
              </a:rPr>
              <a:t>)),</a:t>
            </a:r>
            <a:r>
              <a:rPr dirty="0" sz="1100" spc="3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approximate</a:t>
            </a:r>
            <a:r>
              <a:rPr dirty="0" sz="1100" spc="2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zeros,</a:t>
            </a:r>
            <a:r>
              <a:rPr dirty="0" sz="1100" spc="3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study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local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spacing</a:t>
            </a:r>
            <a:r>
              <a:rPr dirty="0" sz="1100" spc="27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behavior.</a:t>
            </a:r>
            <a:endParaRPr sz="1100">
              <a:latin typeface="Calibri"/>
              <a:cs typeface="Calibri"/>
            </a:endParaRPr>
          </a:p>
          <a:p>
            <a:pPr algn="just" marL="356235" marR="5080" indent="-135890">
              <a:lnSpc>
                <a:spcPct val="102600"/>
              </a:lnSpc>
              <a:spcBef>
                <a:spcPts val="894"/>
              </a:spcBef>
              <a:buFont typeface="Arial MT"/>
              <a:buChar char="•"/>
              <a:tabLst>
                <a:tab pos="358775" algn="l"/>
              </a:tabLst>
            </a:pPr>
            <a:r>
              <a:rPr dirty="0" sz="1100" spc="100" b="1">
                <a:latin typeface="Calibri"/>
                <a:cs typeface="Calibri"/>
              </a:rPr>
              <a:t>Automated</a:t>
            </a:r>
            <a:r>
              <a:rPr dirty="0" sz="1100" spc="254" b="1">
                <a:latin typeface="Calibri"/>
                <a:cs typeface="Calibri"/>
              </a:rPr>
              <a:t> </a:t>
            </a:r>
            <a:r>
              <a:rPr dirty="0" sz="1100" spc="75" b="1">
                <a:latin typeface="Calibri"/>
                <a:cs typeface="Calibri"/>
              </a:rPr>
              <a:t>theorem</a:t>
            </a:r>
            <a:r>
              <a:rPr dirty="0" sz="1100" spc="254" b="1">
                <a:latin typeface="Calibri"/>
                <a:cs typeface="Calibri"/>
              </a:rPr>
              <a:t> </a:t>
            </a:r>
            <a:r>
              <a:rPr dirty="0" sz="1100" spc="65" b="1">
                <a:latin typeface="Calibri"/>
                <a:cs typeface="Calibri"/>
              </a:rPr>
              <a:t>search:</a:t>
            </a:r>
            <a:r>
              <a:rPr dirty="0" sz="1100" spc="330" b="1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Machine-assisted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reasoning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systems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can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explore</a:t>
            </a:r>
            <a:r>
              <a:rPr dirty="0" sz="1100" spc="1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large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proof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spaces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may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eventually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help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identify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useful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intermediate</a:t>
            </a:r>
            <a:r>
              <a:rPr dirty="0" sz="1100" spc="2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lemmas,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structural</a:t>
            </a:r>
            <a:r>
              <a:rPr dirty="0" sz="1100" spc="2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patterns,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or </a:t>
            </a:r>
            <a:r>
              <a:rPr dirty="0" sz="1100" spc="-25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conjectural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pathways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relevant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analytic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number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theory.</a:t>
            </a:r>
            <a:endParaRPr sz="1100">
              <a:latin typeface="Calibri"/>
              <a:cs typeface="Calibri"/>
            </a:endParaRPr>
          </a:p>
          <a:p>
            <a:pPr algn="just" marL="356235" marR="6350" indent="-135890">
              <a:lnSpc>
                <a:spcPct val="102600"/>
              </a:lnSpc>
              <a:spcBef>
                <a:spcPts val="900"/>
              </a:spcBef>
              <a:buFont typeface="Arial MT"/>
              <a:buChar char="•"/>
              <a:tabLst>
                <a:tab pos="358775" algn="l"/>
              </a:tabLst>
            </a:pPr>
            <a:r>
              <a:rPr dirty="0" sz="1100" spc="90" b="1">
                <a:latin typeface="Calibri"/>
                <a:cs typeface="Calibri"/>
              </a:rPr>
              <a:t>Large-scale</a:t>
            </a:r>
            <a:r>
              <a:rPr dirty="0" sz="1100" spc="325" b="1">
                <a:latin typeface="Calibri"/>
                <a:cs typeface="Calibri"/>
              </a:rPr>
              <a:t> </a:t>
            </a:r>
            <a:r>
              <a:rPr dirty="0" sz="1100" spc="65" b="1">
                <a:latin typeface="Calibri"/>
                <a:cs typeface="Calibri"/>
              </a:rPr>
              <a:t>verification:</a:t>
            </a:r>
            <a:r>
              <a:rPr dirty="0" sz="1100" spc="480" b="1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Distributed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computational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methods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continue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to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test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zero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loca- </a:t>
            </a:r>
            <a:r>
              <a:rPr dirty="0" sz="1100" spc="-1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tions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increasing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heights,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providing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empirical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support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conjectural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picture.</a:t>
            </a:r>
            <a:endParaRPr sz="1100">
              <a:latin typeface="Calibri"/>
              <a:cs typeface="Calibri"/>
            </a:endParaRPr>
          </a:p>
          <a:p>
            <a:pPr algn="just" marL="12700" marR="6350" indent="214629">
              <a:lnSpc>
                <a:spcPct val="102699"/>
              </a:lnSpc>
              <a:spcBef>
                <a:spcPts val="1195"/>
              </a:spcBef>
            </a:pPr>
            <a:r>
              <a:rPr dirty="0" sz="1100">
                <a:latin typeface="Calibri"/>
                <a:cs typeface="Calibri"/>
              </a:rPr>
              <a:t>These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methods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constitute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proof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Hypothesis,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they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expand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the </a:t>
            </a:r>
            <a:r>
              <a:rPr dirty="0" sz="1100" spc="10">
                <a:latin typeface="Calibri"/>
                <a:cs typeface="Calibri"/>
              </a:rPr>
              <a:t>range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mathematically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meaningful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experiments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that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can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be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performed.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tabLst>
                <a:tab pos="320040" algn="l"/>
              </a:tabLst>
            </a:pPr>
            <a:r>
              <a:rPr dirty="0" sz="1400" spc="40" b="1">
                <a:latin typeface="Calibri"/>
                <a:cs typeface="Calibri"/>
              </a:rPr>
              <a:t>8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150" b="1">
                <a:latin typeface="Calibri"/>
                <a:cs typeface="Calibri"/>
              </a:rPr>
              <a:t>Cryptographic</a:t>
            </a:r>
            <a:r>
              <a:rPr dirty="0" sz="1400" spc="225" b="1">
                <a:latin typeface="Calibri"/>
                <a:cs typeface="Calibri"/>
              </a:rPr>
              <a:t> </a:t>
            </a:r>
            <a:r>
              <a:rPr dirty="0" sz="1400" spc="105" b="1">
                <a:latin typeface="Calibri"/>
                <a:cs typeface="Calibri"/>
              </a:rPr>
              <a:t>Motivation</a:t>
            </a:r>
            <a:endParaRPr sz="1400">
              <a:latin typeface="Calibri"/>
              <a:cs typeface="Calibri"/>
            </a:endParaRPr>
          </a:p>
          <a:p>
            <a:pPr algn="just" marL="12700" marR="5080">
              <a:lnSpc>
                <a:spcPct val="102600"/>
              </a:lnSpc>
              <a:spcBef>
                <a:spcPts val="1019"/>
              </a:spcBef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3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contrast</a:t>
            </a:r>
            <a:r>
              <a:rPr dirty="0" sz="1100" spc="3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between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classical</a:t>
            </a:r>
            <a:r>
              <a:rPr dirty="0" sz="1100" spc="3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modern</a:t>
            </a:r>
            <a:r>
              <a:rPr dirty="0" sz="1100" spc="3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cryptography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highlights</a:t>
            </a:r>
            <a:r>
              <a:rPr dirty="0" sz="1100" spc="3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why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</a:t>
            </a:r>
            <a:r>
              <a:rPr dirty="0" sz="1100" spc="3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numbers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matter </a:t>
            </a:r>
            <a:r>
              <a:rPr dirty="0" sz="1100">
                <a:latin typeface="Calibri"/>
                <a:cs typeface="Calibri"/>
              </a:rPr>
              <a:t>outside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pure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mathematics.</a:t>
            </a:r>
            <a:endParaRPr sz="1100">
              <a:latin typeface="Calibri"/>
              <a:cs typeface="Calibri"/>
            </a:endParaRPr>
          </a:p>
          <a:p>
            <a:pPr algn="just" marL="12700" marR="5080" indent="214629">
              <a:lnSpc>
                <a:spcPct val="102600"/>
              </a:lnSpc>
            </a:pPr>
            <a:r>
              <a:rPr dirty="0" sz="1100">
                <a:latin typeface="Calibri"/>
                <a:cs typeface="Calibri"/>
              </a:rPr>
              <a:t>Before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modern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public-key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cryptography,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encryption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methods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often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relied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simple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substitution </a:t>
            </a:r>
            <a:r>
              <a:rPr dirty="0" sz="1100">
                <a:latin typeface="Calibri"/>
                <a:cs typeface="Calibri"/>
              </a:rPr>
              <a:t>schemes.</a:t>
            </a:r>
            <a:r>
              <a:rPr dirty="0" sz="1100" spc="335">
                <a:latin typeface="Calibri"/>
                <a:cs typeface="Calibri"/>
              </a:rPr>
              <a:t> </a:t>
            </a:r>
            <a:r>
              <a:rPr dirty="0" sz="1100" spc="175">
                <a:latin typeface="Calibri"/>
                <a:cs typeface="Calibri"/>
              </a:rPr>
              <a:t>A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classical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example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is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Caesar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cipher,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used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ancient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Rome,</a:t>
            </a:r>
            <a:r>
              <a:rPr dirty="0" sz="1100" spc="1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shifts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each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letter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by </a:t>
            </a:r>
            <a:r>
              <a:rPr dirty="0" sz="1100" spc="10">
                <a:latin typeface="Calibri"/>
                <a:cs typeface="Calibri"/>
              </a:rPr>
              <a:t>a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fixed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number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positions.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175">
                <a:latin typeface="Calibri"/>
                <a:cs typeface="Calibri"/>
              </a:rPr>
              <a:t>A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somewhat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more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complex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variant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is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</a:t>
            </a:r>
            <a:r>
              <a:rPr dirty="0" sz="1100" spc="8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keyword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substitution</a:t>
            </a:r>
            <a:r>
              <a:rPr dirty="0" sz="1100" spc="8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alphabet,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example</a:t>
            </a:r>
            <a:endParaRPr sz="11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dirty="0" sz="1100" spc="150">
                <a:latin typeface="Calibri"/>
                <a:cs typeface="Calibri"/>
              </a:rPr>
              <a:t>KEYWORDABCFGHIJLMNPQSTUVXZ</a:t>
            </a:r>
            <a:r>
              <a:rPr dirty="0" sz="1100" spc="150" i="1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  <a:p>
            <a:pPr algn="just" marL="12700" marR="5080" indent="214629">
              <a:lnSpc>
                <a:spcPct val="102600"/>
              </a:lnSpc>
              <a:spcBef>
                <a:spcPts val="650"/>
              </a:spcBef>
            </a:pPr>
            <a:r>
              <a:rPr dirty="0" sz="1100">
                <a:latin typeface="Calibri"/>
                <a:cs typeface="Calibri"/>
              </a:rPr>
              <a:t>Such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systems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weak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because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they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leak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structure:</a:t>
            </a:r>
            <a:r>
              <a:rPr dirty="0" sz="1100" spc="43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repeated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letters,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frequency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patterns,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and </a:t>
            </a:r>
            <a:r>
              <a:rPr dirty="0" sz="1100">
                <a:latin typeface="Calibri"/>
                <a:cs typeface="Calibri"/>
              </a:rPr>
              <a:t>small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key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spaces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make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them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vulnerable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brute</a:t>
            </a:r>
            <a:r>
              <a:rPr dirty="0" sz="1100" spc="17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force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frequency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analysis.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1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spc="100" b="1">
                <a:latin typeface="Calibri"/>
                <a:cs typeface="Calibri"/>
              </a:rPr>
              <a:t>Comparison</a:t>
            </a:r>
            <a:r>
              <a:rPr dirty="0" sz="1200" spc="215" b="1">
                <a:latin typeface="Calibri"/>
                <a:cs typeface="Calibri"/>
              </a:rPr>
              <a:t> </a:t>
            </a:r>
            <a:r>
              <a:rPr dirty="0" sz="1200" b="1">
                <a:latin typeface="Calibri"/>
                <a:cs typeface="Calibri"/>
              </a:rPr>
              <a:t>of</a:t>
            </a:r>
            <a:r>
              <a:rPr dirty="0" sz="1200" spc="220" b="1">
                <a:latin typeface="Calibri"/>
                <a:cs typeface="Calibri"/>
              </a:rPr>
              <a:t> </a:t>
            </a:r>
            <a:r>
              <a:rPr dirty="0" sz="1200" spc="110" b="1">
                <a:latin typeface="Calibri"/>
                <a:cs typeface="Calibri"/>
              </a:rPr>
              <a:t>Cryptographic</a:t>
            </a:r>
            <a:r>
              <a:rPr dirty="0" sz="1200" spc="220" b="1">
                <a:latin typeface="Calibri"/>
                <a:cs typeface="Calibri"/>
              </a:rPr>
              <a:t> </a:t>
            </a:r>
            <a:r>
              <a:rPr dirty="0" sz="1200" spc="90" b="1">
                <a:latin typeface="Calibri"/>
                <a:cs typeface="Calibri"/>
              </a:rPr>
              <a:t>Strength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911872" y="5831675"/>
          <a:ext cx="6484620" cy="1059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4630"/>
                <a:gridCol w="1958974"/>
                <a:gridCol w="1379854"/>
                <a:gridCol w="1578610"/>
              </a:tblGrid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95" b="1">
                          <a:latin typeface="Calibri"/>
                          <a:cs typeface="Calibri"/>
                        </a:rPr>
                        <a:t>System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175" b="1">
                          <a:latin typeface="Calibri"/>
                          <a:cs typeface="Calibri"/>
                        </a:rPr>
                        <a:t>Key</a:t>
                      </a:r>
                      <a:r>
                        <a:rPr dirty="0" sz="1100" spc="1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90" b="1">
                          <a:latin typeface="Calibri"/>
                          <a:cs typeface="Calibri"/>
                        </a:rPr>
                        <a:t>Space</a:t>
                      </a:r>
                      <a:r>
                        <a:rPr dirty="0" sz="1100" spc="1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70" b="1">
                          <a:latin typeface="Calibri"/>
                          <a:cs typeface="Calibri"/>
                        </a:rPr>
                        <a:t>Size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114" b="1">
                          <a:latin typeface="Calibri"/>
                          <a:cs typeface="Calibri"/>
                        </a:rPr>
                        <a:t>Attack</a:t>
                      </a:r>
                      <a:r>
                        <a:rPr dirty="0" sz="1100" spc="18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90" b="1">
                          <a:latin typeface="Calibri"/>
                          <a:cs typeface="Calibri"/>
                        </a:rPr>
                        <a:t>Method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135" b="1"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100" spc="1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65" b="1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100" spc="17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114" b="1">
                          <a:latin typeface="Calibri"/>
                          <a:cs typeface="Calibri"/>
                        </a:rPr>
                        <a:t>Break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Caesar</a:t>
                      </a:r>
                      <a:r>
                        <a:rPr dirty="0" sz="1100" spc="3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Cipher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25</a:t>
                      </a:r>
                      <a:r>
                        <a:rPr dirty="0" sz="1100" spc="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keys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Brute</a:t>
                      </a:r>
                      <a:r>
                        <a:rPr dirty="0" sz="1100" spc="3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force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Instant</a:t>
                      </a:r>
                      <a:r>
                        <a:rPr dirty="0" sz="1100" spc="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190">
                          <a:latin typeface="Calibri"/>
                          <a:cs typeface="Calibri"/>
                        </a:rPr>
                        <a:t>(</a:t>
                      </a:r>
                      <a:r>
                        <a:rPr dirty="0" sz="1100" spc="190" i="1">
                          <a:latin typeface="Calibri"/>
                          <a:cs typeface="Calibri"/>
                        </a:rPr>
                        <a:t>&lt;</a:t>
                      </a:r>
                      <a:r>
                        <a:rPr dirty="0" sz="1100" spc="130" i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1100" spc="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>
                          <a:latin typeface="Calibri"/>
                          <a:cs typeface="Calibri"/>
                        </a:rPr>
                        <a:t>ms)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Keyword</a:t>
                      </a:r>
                      <a:r>
                        <a:rPr dirty="0" sz="1100" spc="3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Substitution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large</a:t>
                      </a:r>
                      <a:r>
                        <a:rPr dirty="0" sz="1100" spc="2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theoretical</a:t>
                      </a:r>
                      <a:r>
                        <a:rPr dirty="0" sz="1100" spc="22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space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Frequency</a:t>
                      </a:r>
                      <a:r>
                        <a:rPr dirty="0" sz="1100" spc="2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analysis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Seconds–minutes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150">
                          <a:latin typeface="Calibri"/>
                          <a:cs typeface="Calibri"/>
                        </a:rPr>
                        <a:t>DES</a:t>
                      </a:r>
                      <a:r>
                        <a:rPr dirty="0" sz="1100" spc="2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(56-</a:t>
                      </a:r>
                      <a:r>
                        <a:rPr dirty="0" sz="1100" spc="-20">
                          <a:latin typeface="Calibri"/>
                          <a:cs typeface="Calibri"/>
                        </a:rPr>
                        <a:t>bit)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795"/>
                        </a:lnSpc>
                      </a:pPr>
                      <a:r>
                        <a:rPr dirty="0" baseline="-20202" sz="1650" spc="-37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800" spc="-25">
                          <a:latin typeface="Calibri"/>
                          <a:cs typeface="Calibri"/>
                        </a:rPr>
                        <a:t>56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10">
                          <a:latin typeface="Calibri"/>
                          <a:cs typeface="Calibri"/>
                        </a:rPr>
                        <a:t>Exhaustive</a:t>
                      </a:r>
                      <a:r>
                        <a:rPr dirty="0" sz="1100" spc="4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search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-10">
                          <a:latin typeface="Calibri"/>
                          <a:cs typeface="Calibri"/>
                        </a:rPr>
                        <a:t>Hours–days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60">
                          <a:latin typeface="Calibri"/>
                          <a:cs typeface="Calibri"/>
                        </a:rPr>
                        <a:t>RSA-</a:t>
                      </a:r>
                      <a:r>
                        <a:rPr dirty="0" sz="1100" spc="40">
                          <a:latin typeface="Calibri"/>
                          <a:cs typeface="Calibri"/>
                        </a:rPr>
                        <a:t>512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large</a:t>
                      </a:r>
                      <a:r>
                        <a:rPr dirty="0" sz="1100" spc="1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composite</a:t>
                      </a:r>
                      <a:r>
                        <a:rPr dirty="0" sz="1100" spc="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modulus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Integer</a:t>
                      </a:r>
                      <a:r>
                        <a:rPr dirty="0" sz="1100" spc="2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factorization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Hours–months</a:t>
                      </a:r>
                      <a:r>
                        <a:rPr dirty="0" sz="1100" spc="33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(cluster)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76530"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 spc="50">
                          <a:latin typeface="Calibri"/>
                          <a:cs typeface="Calibri"/>
                        </a:rPr>
                        <a:t>RSA-</a:t>
                      </a:r>
                      <a:r>
                        <a:rPr dirty="0" sz="1100" spc="35">
                          <a:latin typeface="Calibri"/>
                          <a:cs typeface="Calibri"/>
                        </a:rPr>
                        <a:t>2048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very</a:t>
                      </a:r>
                      <a:r>
                        <a:rPr dirty="0" sz="1100" spc="1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large</a:t>
                      </a:r>
                      <a:r>
                        <a:rPr dirty="0" sz="1100" spc="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latin typeface="Calibri"/>
                          <a:cs typeface="Calibri"/>
                        </a:rPr>
                        <a:t>composite</a:t>
                      </a:r>
                      <a:r>
                        <a:rPr dirty="0" sz="1100" spc="20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modulus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Integer</a:t>
                      </a:r>
                      <a:r>
                        <a:rPr dirty="0" sz="1100" spc="2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factorization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90"/>
                        </a:lnSpc>
                      </a:pPr>
                      <a:r>
                        <a:rPr dirty="0" sz="1100">
                          <a:latin typeface="Calibri"/>
                          <a:cs typeface="Calibri"/>
                        </a:rPr>
                        <a:t>Infeasible</a:t>
                      </a:r>
                      <a:r>
                        <a:rPr dirty="0" sz="1100" spc="28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latin typeface="Calibri"/>
                          <a:cs typeface="Calibri"/>
                        </a:rPr>
                        <a:t>classically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 descr=""/>
          <p:cNvSpPr txBox="1"/>
          <p:nvPr/>
        </p:nvSpPr>
        <p:spPr>
          <a:xfrm>
            <a:off x="901700" y="7009001"/>
            <a:ext cx="5970270" cy="197040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12700" marR="5080" indent="214629">
              <a:lnSpc>
                <a:spcPct val="102600"/>
              </a:lnSpc>
              <a:spcBef>
                <a:spcPts val="55"/>
              </a:spcBef>
            </a:pPr>
            <a:r>
              <a:rPr dirty="0" sz="1100">
                <a:latin typeface="Calibri"/>
                <a:cs typeface="Calibri"/>
              </a:rPr>
              <a:t>Modern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systems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such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160">
                <a:latin typeface="Calibri"/>
                <a:cs typeface="Calibri"/>
              </a:rPr>
              <a:t>RSA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rely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practical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difficulty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factoring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large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integers.</a:t>
            </a:r>
            <a:r>
              <a:rPr dirty="0" sz="1100" spc="145">
                <a:latin typeface="Calibri"/>
                <a:cs typeface="Calibri"/>
              </a:rPr>
              <a:t>  </a:t>
            </a:r>
            <a:r>
              <a:rPr dirty="0" sz="1100" spc="60">
                <a:latin typeface="Calibri"/>
                <a:cs typeface="Calibri"/>
              </a:rPr>
              <a:t>This </a:t>
            </a:r>
            <a:r>
              <a:rPr dirty="0" sz="1100">
                <a:latin typeface="Calibri"/>
                <a:cs typeface="Calibri"/>
              </a:rPr>
              <a:t>does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mean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Hypothesis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directly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proves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breaks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125">
                <a:latin typeface="Calibri"/>
                <a:cs typeface="Calibri"/>
              </a:rPr>
              <a:t>RSA,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55">
                <a:latin typeface="Calibri"/>
                <a:cs typeface="Calibri"/>
              </a:rPr>
              <a:t>it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places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study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of </a:t>
            </a:r>
            <a:r>
              <a:rPr dirty="0" sz="1100">
                <a:latin typeface="Calibri"/>
                <a:cs typeface="Calibri"/>
              </a:rPr>
              <a:t>primes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their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structure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broader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computational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context.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120" b="1">
                <a:latin typeface="Calibri"/>
                <a:cs typeface="Calibri"/>
              </a:rPr>
              <a:t>Conclusion</a:t>
            </a:r>
            <a:endParaRPr sz="1400">
              <a:latin typeface="Calibri"/>
              <a:cs typeface="Calibri"/>
            </a:endParaRPr>
          </a:p>
          <a:p>
            <a:pPr algn="just" marL="12700" marR="5080">
              <a:lnSpc>
                <a:spcPct val="102600"/>
              </a:lnSpc>
              <a:spcBef>
                <a:spcPts val="1019"/>
              </a:spcBef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Hypothesis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remains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most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consequential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open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problems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mathematics, </a:t>
            </a:r>
            <a:r>
              <a:rPr dirty="0" sz="1100">
                <a:latin typeface="Calibri"/>
                <a:cs typeface="Calibri"/>
              </a:rPr>
              <a:t>linking</a:t>
            </a:r>
            <a:r>
              <a:rPr dirty="0" sz="1100" spc="3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complex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analysis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fine</a:t>
            </a:r>
            <a:r>
              <a:rPr dirty="0" sz="1100" spc="3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structure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number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distribution.</a:t>
            </a:r>
            <a:r>
              <a:rPr dirty="0" sz="1100" spc="265">
                <a:latin typeface="Calibri"/>
                <a:cs typeface="Calibri"/>
              </a:rPr>
              <a:t>  </a:t>
            </a:r>
            <a:r>
              <a:rPr dirty="0" sz="1100">
                <a:latin typeface="Calibri"/>
                <a:cs typeface="Calibri"/>
              </a:rPr>
              <a:t>Euler’s</a:t>
            </a:r>
            <a:r>
              <a:rPr dirty="0" sz="1100" spc="3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work</a:t>
            </a:r>
            <a:r>
              <a:rPr dirty="0" sz="1100" spc="35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on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Basel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problem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opened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door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into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through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special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values,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while</a:t>
            </a:r>
            <a:r>
              <a:rPr dirty="0" sz="1100" spc="16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Riemann’s </a:t>
            </a:r>
            <a:r>
              <a:rPr dirty="0" sz="1100">
                <a:latin typeface="Calibri"/>
                <a:cs typeface="Calibri"/>
              </a:rPr>
              <a:t>work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revealed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second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far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deeper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door:</a:t>
            </a:r>
            <a:r>
              <a:rPr dirty="0" sz="1100" spc="3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govern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oscillatory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structure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of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primes.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871385" y="5192090"/>
            <a:ext cx="6029960" cy="3990975"/>
            <a:chOff x="871385" y="5192090"/>
            <a:chExt cx="6029960" cy="3990975"/>
          </a:xfrm>
        </p:grpSpPr>
        <p:sp>
          <p:nvSpPr>
            <p:cNvPr id="3" name="object 3" descr=""/>
            <p:cNvSpPr/>
            <p:nvPr/>
          </p:nvSpPr>
          <p:spPr>
            <a:xfrm>
              <a:off x="873912" y="5192090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871385" y="5194617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4399" y="5194617"/>
              <a:ext cx="5943600" cy="0"/>
            </a:xfrm>
            <a:custGeom>
              <a:avLst/>
              <a:gdLst/>
              <a:ahLst/>
              <a:cxnLst/>
              <a:rect l="l" t="t" r="r" b="b"/>
              <a:pathLst>
                <a:path w="5943600" h="0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857999" y="5194617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898487" y="5192090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873912" y="523510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898487" y="523510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873912" y="538694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898487" y="538694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873912" y="553877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6898487" y="553877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873912" y="569060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898487" y="569060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873912" y="58424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6898487" y="58424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873912" y="599426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6898487" y="599426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873912" y="614608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6898487" y="614608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873912" y="629792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898487" y="629792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873912" y="644975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6898487" y="644975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873912" y="660158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898487" y="660158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873912" y="67534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6898487" y="67534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873912" y="690524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6898487" y="690524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873912" y="705707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6898487" y="705707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873912" y="720891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6898487" y="720891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873912" y="736074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6898487" y="736074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73912" y="751257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6898487" y="751257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873912" y="766439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898487" y="766439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873912" y="78162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6898487" y="78162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873912" y="796806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6898487" y="796806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873912" y="811989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898487" y="811989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73912" y="827172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898487" y="827172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873912" y="842355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898487" y="842355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873912" y="857538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898487" y="857538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873912" y="872721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898487" y="872721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873912" y="887905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898487" y="887905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873912" y="903088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898487" y="903088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 descr=""/>
          <p:cNvSpPr txBox="1"/>
          <p:nvPr/>
        </p:nvSpPr>
        <p:spPr>
          <a:xfrm>
            <a:off x="876439" y="902333"/>
            <a:ext cx="6019800" cy="827341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algn="just" marL="37465" marR="29209" indent="214629">
              <a:lnSpc>
                <a:spcPct val="102600"/>
              </a:lnSpc>
              <a:spcBef>
                <a:spcPts val="55"/>
              </a:spcBef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contour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plot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in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Figure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solidFill>
                  <a:srgbClr val="0000FF"/>
                </a:solidFill>
                <a:latin typeface="Calibri"/>
                <a:cs typeface="Calibri"/>
                <a:hlinkClick r:id="rId2" action="ppaction://hlinksldjump"/>
              </a:rPr>
              <a:t>3</a:t>
            </a:r>
            <a:r>
              <a:rPr dirty="0" sz="1100" spc="9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helps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make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this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idea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concrete.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 spc="85">
                <a:latin typeface="Calibri"/>
                <a:cs typeface="Calibri"/>
              </a:rPr>
              <a:t>It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visually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displays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intersections </a:t>
            </a:r>
            <a:r>
              <a:rPr dirty="0" sz="1100" spc="20">
                <a:latin typeface="Calibri"/>
                <a:cs typeface="Calibri"/>
              </a:rPr>
              <a:t>of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50">
                <a:latin typeface="Lucida Sans Unicode"/>
                <a:cs typeface="Lucida Sans Unicode"/>
              </a:rPr>
              <a:t>ℜ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ζ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s</a:t>
            </a:r>
            <a:r>
              <a:rPr dirty="0" sz="1100" spc="50">
                <a:latin typeface="Calibri"/>
                <a:cs typeface="Calibri"/>
              </a:rPr>
              <a:t>))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0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and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 spc="85">
                <a:latin typeface="Lucida Sans Unicode"/>
                <a:cs typeface="Lucida Sans Unicode"/>
              </a:rPr>
              <a:t>ℑ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ζ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85">
                <a:latin typeface="Calibri"/>
                <a:cs typeface="Calibri"/>
              </a:rPr>
              <a:t>))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5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0,</a:t>
            </a:r>
            <a:r>
              <a:rPr dirty="0" sz="1100" spc="7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illustrating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the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geometric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organization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of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the</a:t>
            </a:r>
            <a:r>
              <a:rPr dirty="0" sz="1100" spc="6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non-trivial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zeros</a:t>
            </a:r>
            <a:r>
              <a:rPr dirty="0" sz="1100" spc="5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near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line.</a:t>
            </a:r>
            <a:r>
              <a:rPr dirty="0" sz="1100" spc="4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Together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with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explicit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formula,</a:t>
            </a:r>
            <a:r>
              <a:rPr dirty="0" sz="1100" spc="229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supports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central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theme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2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paper: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zeros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zeta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function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are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deeply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tied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to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distribution</a:t>
            </a:r>
            <a:r>
              <a:rPr dirty="0" sz="1100" spc="13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prime</a:t>
            </a:r>
            <a:r>
              <a:rPr dirty="0" sz="1100" spc="12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numbers.</a:t>
            </a:r>
            <a:endParaRPr sz="1100">
              <a:latin typeface="Calibri"/>
              <a:cs typeface="Calibri"/>
            </a:endParaRPr>
          </a:p>
          <a:p>
            <a:pPr algn="just" marL="37465" marR="27940" indent="214629">
              <a:lnSpc>
                <a:spcPct val="102600"/>
              </a:lnSpc>
            </a:pPr>
            <a:r>
              <a:rPr dirty="0" sz="1100" spc="20">
                <a:latin typeface="Calibri"/>
                <a:cs typeface="Calibri"/>
              </a:rPr>
              <a:t>Computational</a:t>
            </a:r>
            <a:r>
              <a:rPr dirty="0" sz="1100" spc="9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experiments,</a:t>
            </a:r>
            <a:r>
              <a:rPr dirty="0" sz="1100" spc="110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visualization,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and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5">
                <a:latin typeface="Calibri"/>
                <a:cs typeface="Calibri"/>
              </a:rPr>
              <a:t>AI-</a:t>
            </a:r>
            <a:r>
              <a:rPr dirty="0" sz="1100" spc="20">
                <a:latin typeface="Calibri"/>
                <a:cs typeface="Calibri"/>
              </a:rPr>
              <a:t>assisted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approaches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do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not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yet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yield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20">
                <a:latin typeface="Calibri"/>
                <a:cs typeface="Calibri"/>
              </a:rPr>
              <a:t>a</a:t>
            </a:r>
            <a:r>
              <a:rPr dirty="0" sz="1100" spc="9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proof,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they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create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new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ways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explore,</a:t>
            </a:r>
            <a:r>
              <a:rPr dirty="0" sz="1100" spc="2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organize,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mathematical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structure.</a:t>
            </a:r>
            <a:r>
              <a:rPr dirty="0" sz="1100" spc="350">
                <a:latin typeface="Calibri"/>
                <a:cs typeface="Calibri"/>
              </a:rPr>
              <a:t> </a:t>
            </a:r>
            <a:r>
              <a:rPr dirty="0" sz="1100" spc="70">
                <a:latin typeface="Calibri"/>
                <a:cs typeface="Calibri"/>
              </a:rPr>
              <a:t>In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that</a:t>
            </a:r>
            <a:r>
              <a:rPr dirty="0" sz="1100" spc="19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sense,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study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continues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serve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not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only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4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central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problem</a:t>
            </a:r>
            <a:r>
              <a:rPr dirty="0" sz="1100" spc="23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 spc="-20">
                <a:latin typeface="Calibri"/>
                <a:cs typeface="Calibri"/>
              </a:rPr>
              <a:t>pure </a:t>
            </a:r>
            <a:r>
              <a:rPr dirty="0" sz="1100">
                <a:latin typeface="Calibri"/>
                <a:cs typeface="Calibri"/>
              </a:rPr>
              <a:t>mathematics,</a:t>
            </a:r>
            <a:r>
              <a:rPr dirty="0" sz="1100" spc="30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but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also</a:t>
            </a:r>
            <a:r>
              <a:rPr dirty="0" sz="1100" spc="2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as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2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testing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ground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new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paradigms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computation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mathematical discovery.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1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</a:pPr>
            <a:r>
              <a:rPr dirty="0" sz="1400" spc="140" b="1">
                <a:latin typeface="Calibri"/>
                <a:cs typeface="Calibri"/>
              </a:rPr>
              <a:t>Future</a:t>
            </a:r>
            <a:r>
              <a:rPr dirty="0" sz="1400" spc="220" b="1">
                <a:latin typeface="Calibri"/>
                <a:cs typeface="Calibri"/>
              </a:rPr>
              <a:t> </a:t>
            </a:r>
            <a:r>
              <a:rPr dirty="0" sz="1400" spc="135" b="1">
                <a:latin typeface="Calibri"/>
                <a:cs typeface="Calibri"/>
              </a:rPr>
              <a:t>Work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055"/>
              </a:spcBef>
            </a:pPr>
            <a:r>
              <a:rPr dirty="0" sz="1100">
                <a:latin typeface="Calibri"/>
                <a:cs typeface="Calibri"/>
              </a:rPr>
              <a:t>Future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work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will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extend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computational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side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this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project</a:t>
            </a:r>
            <a:r>
              <a:rPr dirty="0" sz="1100" spc="22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four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main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directions:</a:t>
            </a:r>
            <a:endParaRPr sz="1100">
              <a:latin typeface="Calibri"/>
              <a:cs typeface="Calibri"/>
            </a:endParaRPr>
          </a:p>
          <a:p>
            <a:pPr marL="381635" indent="-135890">
              <a:lnSpc>
                <a:spcPct val="100000"/>
              </a:lnSpc>
              <a:spcBef>
                <a:spcPts val="1230"/>
              </a:spcBef>
              <a:buFont typeface="Arial MT"/>
              <a:buChar char="•"/>
              <a:tabLst>
                <a:tab pos="381635" algn="l"/>
              </a:tabLst>
            </a:pPr>
            <a:r>
              <a:rPr dirty="0" sz="1100">
                <a:latin typeface="Calibri"/>
                <a:cs typeface="Calibri"/>
              </a:rPr>
              <a:t>high-precision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numerical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approximation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along</a:t>
            </a:r>
            <a:r>
              <a:rPr dirty="0" sz="1100" spc="2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line;</a:t>
            </a:r>
            <a:endParaRPr sz="1100">
              <a:latin typeface="Calibri"/>
              <a:cs typeface="Calibri"/>
            </a:endParaRPr>
          </a:p>
          <a:p>
            <a:pPr marL="381635" indent="-135890">
              <a:lnSpc>
                <a:spcPct val="100000"/>
              </a:lnSpc>
              <a:spcBef>
                <a:spcPts val="930"/>
              </a:spcBef>
              <a:buFont typeface="Arial MT"/>
              <a:buChar char="•"/>
              <a:tabLst>
                <a:tab pos="381635" algn="l"/>
              </a:tabLst>
            </a:pPr>
            <a:r>
              <a:rPr dirty="0" sz="1100" spc="10">
                <a:latin typeface="Calibri"/>
                <a:cs typeface="Calibri"/>
              </a:rPr>
              <a:t>improved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visualization,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including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domain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coloring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and</a:t>
            </a:r>
            <a:r>
              <a:rPr dirty="0" sz="1100" spc="215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surface</a:t>
            </a:r>
            <a:r>
              <a:rPr dirty="0" sz="1100" spc="21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plots;</a:t>
            </a:r>
            <a:endParaRPr sz="1100">
              <a:latin typeface="Calibri"/>
              <a:cs typeface="Calibri"/>
            </a:endParaRPr>
          </a:p>
          <a:p>
            <a:pPr marL="381635" indent="-135890">
              <a:lnSpc>
                <a:spcPct val="100000"/>
              </a:lnSpc>
              <a:spcBef>
                <a:spcPts val="935"/>
              </a:spcBef>
              <a:buFont typeface="Arial MT"/>
              <a:buChar char="•"/>
              <a:tabLst>
                <a:tab pos="381635" algn="l"/>
              </a:tabLst>
            </a:pPr>
            <a:r>
              <a:rPr dirty="0" sz="1100">
                <a:latin typeface="Calibri"/>
                <a:cs typeface="Calibri"/>
              </a:rPr>
              <a:t>computational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experiments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using</a:t>
            </a:r>
            <a:r>
              <a:rPr dirty="0" sz="1100" spc="2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truncated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explicit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formulas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for</a:t>
            </a:r>
            <a:r>
              <a:rPr dirty="0" sz="1100" spc="245">
                <a:latin typeface="Calibri"/>
                <a:cs typeface="Calibri"/>
              </a:rPr>
              <a:t> </a:t>
            </a:r>
            <a:r>
              <a:rPr dirty="0" sz="1100" spc="70" i="1">
                <a:latin typeface="Calibri"/>
                <a:cs typeface="Calibri"/>
              </a:rPr>
              <a:t>ψ</a:t>
            </a:r>
            <a:r>
              <a:rPr dirty="0" sz="1100" spc="70">
                <a:latin typeface="Calibri"/>
                <a:cs typeface="Calibri"/>
              </a:rPr>
              <a:t>(</a:t>
            </a:r>
            <a:r>
              <a:rPr dirty="0" sz="1100" spc="70" i="1">
                <a:latin typeface="Calibri"/>
                <a:cs typeface="Calibri"/>
              </a:rPr>
              <a:t>x</a:t>
            </a:r>
            <a:r>
              <a:rPr dirty="0" sz="1100" spc="70">
                <a:latin typeface="Calibri"/>
                <a:cs typeface="Calibri"/>
              </a:rPr>
              <a:t>)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sz="1100" spc="50" i="1">
                <a:latin typeface="Calibri"/>
                <a:cs typeface="Calibri"/>
              </a:rPr>
              <a:t>π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x</a:t>
            </a:r>
            <a:r>
              <a:rPr dirty="0" sz="1100" spc="50">
                <a:latin typeface="Calibri"/>
                <a:cs typeface="Calibri"/>
              </a:rPr>
              <a:t>);</a:t>
            </a:r>
            <a:endParaRPr sz="1100">
              <a:latin typeface="Calibri"/>
              <a:cs typeface="Calibri"/>
            </a:endParaRPr>
          </a:p>
          <a:p>
            <a:pPr marL="381635" indent="-135890">
              <a:lnSpc>
                <a:spcPct val="100000"/>
              </a:lnSpc>
              <a:spcBef>
                <a:spcPts val="930"/>
              </a:spcBef>
              <a:buFont typeface="Arial MT"/>
              <a:buChar char="•"/>
              <a:tabLst>
                <a:tab pos="381635" algn="l"/>
              </a:tabLst>
            </a:pPr>
            <a:r>
              <a:rPr dirty="0" sz="1100">
                <a:latin typeface="Calibri"/>
                <a:cs typeface="Calibri"/>
              </a:rPr>
              <a:t>exploratory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AI-based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analysis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spacing,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clustering,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2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prime-related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data.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5"/>
              </a:spcBef>
            </a:pPr>
            <a:endParaRPr sz="11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tabLst>
                <a:tab pos="397510" algn="l"/>
              </a:tabLst>
            </a:pPr>
            <a:r>
              <a:rPr dirty="0" sz="1400" spc="315" b="1">
                <a:latin typeface="Calibri"/>
                <a:cs typeface="Calibri"/>
              </a:rPr>
              <a:t>A</a:t>
            </a:r>
            <a:r>
              <a:rPr dirty="0" sz="1400" b="1">
                <a:latin typeface="Calibri"/>
                <a:cs typeface="Calibri"/>
              </a:rPr>
              <a:t>	</a:t>
            </a:r>
            <a:r>
              <a:rPr dirty="0" sz="1400" spc="130" b="1">
                <a:latin typeface="Calibri"/>
                <a:cs typeface="Calibri"/>
              </a:rPr>
              <a:t>Reproducibility:</a:t>
            </a:r>
            <a:r>
              <a:rPr dirty="0" sz="1400" spc="420" b="1">
                <a:latin typeface="Calibri"/>
                <a:cs typeface="Calibri"/>
              </a:rPr>
              <a:t> </a:t>
            </a:r>
            <a:r>
              <a:rPr dirty="0" sz="1400" spc="165" b="1">
                <a:latin typeface="Calibri"/>
                <a:cs typeface="Calibri"/>
              </a:rPr>
              <a:t>Python</a:t>
            </a:r>
            <a:r>
              <a:rPr dirty="0" sz="1400" spc="235" b="1">
                <a:latin typeface="Calibri"/>
                <a:cs typeface="Calibri"/>
              </a:rPr>
              <a:t> </a:t>
            </a:r>
            <a:r>
              <a:rPr dirty="0" sz="1400" spc="170" b="1">
                <a:latin typeface="Calibri"/>
                <a:cs typeface="Calibri"/>
              </a:rPr>
              <a:t>Code</a:t>
            </a:r>
            <a:r>
              <a:rPr dirty="0" sz="1400" spc="235" b="1">
                <a:latin typeface="Calibri"/>
                <a:cs typeface="Calibri"/>
              </a:rPr>
              <a:t> </a:t>
            </a:r>
            <a:r>
              <a:rPr dirty="0" sz="1400" spc="80" b="1">
                <a:latin typeface="Calibri"/>
                <a:cs typeface="Calibri"/>
              </a:rPr>
              <a:t>for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00" b="1">
                <a:latin typeface="Calibri"/>
                <a:cs typeface="Calibri"/>
              </a:rPr>
              <a:t>the</a:t>
            </a:r>
            <a:r>
              <a:rPr dirty="0" sz="1400" spc="235" b="1">
                <a:latin typeface="Calibri"/>
                <a:cs typeface="Calibri"/>
              </a:rPr>
              <a:t> </a:t>
            </a:r>
            <a:r>
              <a:rPr dirty="0" sz="1400" spc="150" b="1">
                <a:latin typeface="Calibri"/>
                <a:cs typeface="Calibri"/>
              </a:rPr>
              <a:t>Contour</a:t>
            </a:r>
            <a:r>
              <a:rPr dirty="0" sz="1400" spc="235" b="1">
                <a:latin typeface="Calibri"/>
                <a:cs typeface="Calibri"/>
              </a:rPr>
              <a:t> </a:t>
            </a:r>
            <a:r>
              <a:rPr dirty="0" sz="1400" spc="135" b="1">
                <a:latin typeface="Calibri"/>
                <a:cs typeface="Calibri"/>
              </a:rPr>
              <a:t>Plot</a:t>
            </a:r>
            <a:endParaRPr sz="14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055"/>
              </a:spcBef>
            </a:pP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following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 spc="50">
                <a:latin typeface="Calibri"/>
                <a:cs typeface="Calibri"/>
              </a:rPr>
              <a:t>Python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code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was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used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generate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contour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plot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shown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15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Figure</a:t>
            </a:r>
            <a:r>
              <a:rPr dirty="0" sz="1100" spc="160"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0000FF"/>
                </a:solidFill>
                <a:latin typeface="Calibri"/>
                <a:cs typeface="Calibri"/>
                <a:hlinkClick r:id="rId2" action="ppaction://hlinksldjump"/>
              </a:rPr>
              <a:t>3</a:t>
            </a:r>
            <a:r>
              <a:rPr dirty="0" sz="1100" spc="-25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655"/>
              </a:spcBef>
            </a:pP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24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numpy</a:t>
            </a:r>
            <a:r>
              <a:rPr dirty="0" sz="1000" spc="24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24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np</a:t>
            </a:r>
            <a:endParaRPr sz="1000">
              <a:latin typeface="Calibri"/>
              <a:cs typeface="Calibri"/>
            </a:endParaRPr>
          </a:p>
          <a:p>
            <a:pPr marL="37465" marR="3914140">
              <a:lnSpc>
                <a:spcPts val="1200"/>
              </a:lnSpc>
              <a:spcBef>
                <a:spcPts val="35"/>
              </a:spcBef>
            </a:pP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32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matplotlib.pyplot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30">
                <a:latin typeface="Calibri"/>
                <a:cs typeface="Calibri"/>
              </a:rPr>
              <a:t>plt </a:t>
            </a: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254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-35">
                <a:latin typeface="Calibri"/>
                <a:cs typeface="Calibri"/>
              </a:rPr>
              <a:t>mpmath</a:t>
            </a:r>
            <a:r>
              <a:rPr dirty="0" sz="1000" spc="26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26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mp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150"/>
              </a:spcBef>
            </a:pPr>
            <a:r>
              <a:rPr dirty="0" sz="1000">
                <a:latin typeface="Calibri"/>
                <a:cs typeface="Calibri"/>
              </a:rPr>
              <a:t>mp.dps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25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1190"/>
              </a:spcBef>
            </a:pPr>
            <a:r>
              <a:rPr dirty="0" sz="1000" spc="105">
                <a:latin typeface="Calibri"/>
                <a:cs typeface="Calibri"/>
              </a:rPr>
              <a:t>re_vals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20">
                <a:latin typeface="Calibri"/>
                <a:cs typeface="Calibri"/>
              </a:rPr>
              <a:t>np.linspace(0.0,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0.99,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35">
                <a:latin typeface="Calibri"/>
                <a:cs typeface="Calibri"/>
              </a:rPr>
              <a:t>200)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</a:pPr>
            <a:r>
              <a:rPr dirty="0" sz="1000" spc="80">
                <a:latin typeface="Calibri"/>
                <a:cs typeface="Calibri"/>
              </a:rPr>
              <a:t>im_vals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20">
                <a:latin typeface="Calibri"/>
                <a:cs typeface="Calibri"/>
              </a:rPr>
              <a:t>np.linspace(0.1,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40.0,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35">
                <a:latin typeface="Calibri"/>
                <a:cs typeface="Calibri"/>
              </a:rPr>
              <a:t>300)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190"/>
              </a:spcBef>
            </a:pPr>
            <a:r>
              <a:rPr dirty="0" sz="1000" spc="90">
                <a:latin typeface="Calibri"/>
                <a:cs typeface="Calibri"/>
              </a:rPr>
              <a:t>Re,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Im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np.meshgrid(re_vals,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im_vals)</a:t>
            </a:r>
            <a:endParaRPr sz="1000">
              <a:latin typeface="Calibri"/>
              <a:cs typeface="Calibri"/>
            </a:endParaRPr>
          </a:p>
          <a:p>
            <a:pPr marL="37465" marR="3383279">
              <a:lnSpc>
                <a:spcPct val="100000"/>
              </a:lnSpc>
              <a:spcBef>
                <a:spcPts val="1190"/>
              </a:spcBef>
            </a:pPr>
            <a:r>
              <a:rPr dirty="0" sz="1000" spc="100">
                <a:latin typeface="Calibri"/>
                <a:cs typeface="Calibri"/>
              </a:rPr>
              <a:t>Z_real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np.zeros_like(Re,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dtype=</a:t>
            </a:r>
            <a:r>
              <a:rPr dirty="0" sz="1000" spc="90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0">
                <a:latin typeface="Calibri"/>
                <a:cs typeface="Calibri"/>
              </a:rPr>
              <a:t>) </a:t>
            </a:r>
            <a:r>
              <a:rPr dirty="0" sz="1000">
                <a:latin typeface="Calibri"/>
                <a:cs typeface="Calibri"/>
              </a:rPr>
              <a:t>Z_imag</a:t>
            </a:r>
            <a:r>
              <a:rPr dirty="0" sz="1000" spc="36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np.zeros_like(Im,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dtype=</a:t>
            </a:r>
            <a:r>
              <a:rPr dirty="0" sz="1000" spc="90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1185"/>
              </a:spcBef>
            </a:pPr>
            <a:r>
              <a:rPr dirty="0" sz="1000" spc="125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295">
                <a:latin typeface="Calibri"/>
                <a:cs typeface="Calibri"/>
              </a:rPr>
              <a:t>i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85">
                <a:solidFill>
                  <a:srgbClr val="0000FF"/>
                </a:solidFill>
                <a:latin typeface="Calibri"/>
                <a:cs typeface="Calibri"/>
              </a:rPr>
              <a:t>range</a:t>
            </a:r>
            <a:r>
              <a:rPr dirty="0" sz="1000" spc="85">
                <a:latin typeface="Calibri"/>
                <a:cs typeface="Calibri"/>
              </a:rPr>
              <a:t>(Re.shape[0]):</a:t>
            </a:r>
            <a:endParaRPr sz="1000">
              <a:latin typeface="Calibri"/>
              <a:cs typeface="Calibri"/>
            </a:endParaRPr>
          </a:p>
          <a:p>
            <a:pPr marL="276860">
              <a:lnSpc>
                <a:spcPts val="1195"/>
              </a:lnSpc>
            </a:pPr>
            <a:r>
              <a:rPr dirty="0" sz="1000" spc="125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285">
                <a:latin typeface="Calibri"/>
                <a:cs typeface="Calibri"/>
              </a:rPr>
              <a:t>j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85">
                <a:solidFill>
                  <a:srgbClr val="0000FF"/>
                </a:solidFill>
                <a:latin typeface="Calibri"/>
                <a:cs typeface="Calibri"/>
              </a:rPr>
              <a:t>range</a:t>
            </a:r>
            <a:r>
              <a:rPr dirty="0" sz="1000" spc="85">
                <a:latin typeface="Calibri"/>
                <a:cs typeface="Calibri"/>
              </a:rPr>
              <a:t>(Re.shape[1]):</a:t>
            </a:r>
            <a:endParaRPr sz="1000">
              <a:latin typeface="Calibri"/>
              <a:cs typeface="Calibri"/>
            </a:endParaRPr>
          </a:p>
          <a:p>
            <a:pPr marL="515620" marR="2572385">
              <a:lnSpc>
                <a:spcPts val="1200"/>
              </a:lnSpc>
              <a:spcBef>
                <a:spcPts val="40"/>
              </a:spcBef>
            </a:pPr>
            <a:r>
              <a:rPr dirty="0" sz="1000" spc="130">
                <a:latin typeface="Calibri"/>
                <a:cs typeface="Calibri"/>
              </a:rPr>
              <a:t>s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5">
                <a:latin typeface="Calibri"/>
                <a:cs typeface="Calibri"/>
              </a:rPr>
              <a:t>mp.mpc(</a:t>
            </a:r>
            <a:r>
              <a:rPr dirty="0" sz="1000" spc="9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5">
                <a:latin typeface="Calibri"/>
                <a:cs typeface="Calibri"/>
              </a:rPr>
              <a:t>(Re[i,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j]),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5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155">
                <a:latin typeface="Calibri"/>
                <a:cs typeface="Calibri"/>
              </a:rPr>
              <a:t>(Im[i,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210">
                <a:latin typeface="Calibri"/>
                <a:cs typeface="Calibri"/>
              </a:rPr>
              <a:t>j])) </a:t>
            </a:r>
            <a:r>
              <a:rPr dirty="0" sz="1000" spc="150">
                <a:solidFill>
                  <a:srgbClr val="0000FF"/>
                </a:solidFill>
                <a:latin typeface="Calibri"/>
                <a:cs typeface="Calibri"/>
              </a:rPr>
              <a:t>try</a:t>
            </a:r>
            <a:r>
              <a:rPr dirty="0" sz="1000" spc="150">
                <a:latin typeface="Calibri"/>
                <a:cs typeface="Calibri"/>
              </a:rPr>
              <a:t>:</a:t>
            </a:r>
            <a:endParaRPr sz="1000">
              <a:latin typeface="Calibri"/>
              <a:cs typeface="Calibri"/>
            </a:endParaRPr>
          </a:p>
          <a:p>
            <a:pPr marL="755015">
              <a:lnSpc>
                <a:spcPts val="1150"/>
              </a:lnSpc>
            </a:pPr>
            <a:r>
              <a:rPr dirty="0" sz="1000" spc="120">
                <a:latin typeface="Calibri"/>
                <a:cs typeface="Calibri"/>
              </a:rPr>
              <a:t>z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mp.zeta(s)</a:t>
            </a:r>
            <a:endParaRPr sz="1000">
              <a:latin typeface="Calibri"/>
              <a:cs typeface="Calibri"/>
            </a:endParaRPr>
          </a:p>
          <a:p>
            <a:pPr marL="755015" marR="3263265">
              <a:lnSpc>
                <a:spcPts val="1200"/>
              </a:lnSpc>
              <a:spcBef>
                <a:spcPts val="40"/>
              </a:spcBef>
            </a:pPr>
            <a:r>
              <a:rPr dirty="0" sz="1000" spc="150">
                <a:latin typeface="Calibri"/>
                <a:cs typeface="Calibri"/>
              </a:rPr>
              <a:t>Z_real[i,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114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114">
                <a:latin typeface="Calibri"/>
                <a:cs typeface="Calibri"/>
              </a:rPr>
              <a:t>(mp.re(z)) </a:t>
            </a:r>
            <a:r>
              <a:rPr dirty="0" sz="1000" spc="105">
                <a:latin typeface="Calibri"/>
                <a:cs typeface="Calibri"/>
              </a:rPr>
              <a:t>Z_imag[i,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0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105">
                <a:latin typeface="Calibri"/>
                <a:cs typeface="Calibri"/>
              </a:rPr>
              <a:t>(mp.im(z))</a:t>
            </a:r>
            <a:endParaRPr sz="1000">
              <a:latin typeface="Calibri"/>
              <a:cs typeface="Calibri"/>
            </a:endParaRPr>
          </a:p>
          <a:p>
            <a:pPr marL="515620">
              <a:lnSpc>
                <a:spcPts val="1150"/>
              </a:lnSpc>
            </a:pPr>
            <a:r>
              <a:rPr dirty="0" sz="1000" spc="65">
                <a:solidFill>
                  <a:srgbClr val="0000FF"/>
                </a:solidFill>
                <a:latin typeface="Calibri"/>
                <a:cs typeface="Calibri"/>
              </a:rPr>
              <a:t>except</a:t>
            </a:r>
            <a:r>
              <a:rPr dirty="0" sz="1000" spc="31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ValueError:</a:t>
            </a:r>
            <a:endParaRPr sz="1000">
              <a:latin typeface="Calibri"/>
              <a:cs typeface="Calibri"/>
            </a:endParaRPr>
          </a:p>
          <a:p>
            <a:pPr marL="755015" marR="3861435">
              <a:lnSpc>
                <a:spcPts val="1200"/>
              </a:lnSpc>
              <a:spcBef>
                <a:spcPts val="35"/>
              </a:spcBef>
            </a:pPr>
            <a:r>
              <a:rPr dirty="0" sz="1000" spc="150">
                <a:latin typeface="Calibri"/>
                <a:cs typeface="Calibri"/>
              </a:rPr>
              <a:t>Z_real[i,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40">
                <a:latin typeface="Calibri"/>
                <a:cs typeface="Calibri"/>
              </a:rPr>
              <a:t>np.nan </a:t>
            </a:r>
            <a:r>
              <a:rPr dirty="0" sz="1000" spc="105">
                <a:latin typeface="Calibri"/>
                <a:cs typeface="Calibri"/>
              </a:rPr>
              <a:t>Z_imag[i,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40">
                <a:latin typeface="Calibri"/>
                <a:cs typeface="Calibri"/>
              </a:rPr>
              <a:t>np.nan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145"/>
              </a:spcBef>
            </a:pPr>
            <a:r>
              <a:rPr dirty="0" sz="1000" spc="150">
                <a:latin typeface="Calibri"/>
                <a:cs typeface="Calibri"/>
              </a:rPr>
              <a:t>plt.figure(figsize=(8,</a:t>
            </a:r>
            <a:r>
              <a:rPr dirty="0" sz="1000" spc="39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10))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1" name="object 6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73912" y="947292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151828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6898487" y="947292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151828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873912" y="1099134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151828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871385" y="1099134"/>
            <a:ext cx="6029960" cy="2472690"/>
            <a:chOff x="871385" y="1099134"/>
            <a:chExt cx="6029960" cy="2472690"/>
          </a:xfrm>
        </p:grpSpPr>
        <p:sp>
          <p:nvSpPr>
            <p:cNvPr id="6" name="object 6" descr=""/>
            <p:cNvSpPr/>
            <p:nvPr/>
          </p:nvSpPr>
          <p:spPr>
            <a:xfrm>
              <a:off x="6898487" y="109913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73912" y="125096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898487" y="125096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73912" y="140279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898487" y="140279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73912" y="155461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898487" y="155461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73912" y="170644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898487" y="170644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73912" y="185828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898487" y="185828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73912" y="201011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898487" y="201011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73912" y="216194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898487" y="216194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873912" y="231377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898487" y="231377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73912" y="246560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898487" y="246560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73912" y="26174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898487" y="26174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873912" y="276927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898487" y="276927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873912" y="292110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898487" y="292110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73912" y="307293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898487" y="307293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73912" y="322475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898487" y="322475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73912" y="33765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898487" y="33765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73912" y="3528415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71385" y="3568903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914399" y="3568903"/>
              <a:ext cx="5943600" cy="0"/>
            </a:xfrm>
            <a:custGeom>
              <a:avLst/>
              <a:gdLst/>
              <a:ahLst/>
              <a:cxnLst/>
              <a:rect l="l" t="t" r="r" b="b"/>
              <a:pathLst>
                <a:path w="5943600" h="0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857999" y="3568903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6898487" y="3528415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2" name="object 42" descr=""/>
          <p:cNvGrpSpPr/>
          <p:nvPr/>
        </p:nvGrpSpPr>
        <p:grpSpPr>
          <a:xfrm>
            <a:off x="871385" y="5243334"/>
            <a:ext cx="6029960" cy="3839210"/>
            <a:chOff x="871385" y="5243334"/>
            <a:chExt cx="6029960" cy="3839210"/>
          </a:xfrm>
        </p:grpSpPr>
        <p:sp>
          <p:nvSpPr>
            <p:cNvPr id="43" name="object 43" descr=""/>
            <p:cNvSpPr/>
            <p:nvPr/>
          </p:nvSpPr>
          <p:spPr>
            <a:xfrm>
              <a:off x="873912" y="5243334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871385" y="5245861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914399" y="5245861"/>
              <a:ext cx="5943600" cy="0"/>
            </a:xfrm>
            <a:custGeom>
              <a:avLst/>
              <a:gdLst/>
              <a:ahLst/>
              <a:cxnLst/>
              <a:rect l="l" t="t" r="r" b="b"/>
              <a:pathLst>
                <a:path w="5943600" h="0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857999" y="5245861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6898487" y="5243334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873912" y="528634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6898487" y="528634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873912" y="543817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6898487" y="543817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873912" y="559000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6898487" y="559000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873912" y="574184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6898487" y="574184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873912" y="589367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6898487" y="589367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873912" y="604550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6898487" y="604550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873912" y="619733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6898487" y="619733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873912" y="634916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6898487" y="634916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873912" y="650099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6898487" y="650099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873912" y="66528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6898487" y="66528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873912" y="680465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6898487" y="680465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873912" y="695648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6898487" y="695648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873912" y="710831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6898487" y="710831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873912" y="726014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6898487" y="726014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873912" y="741197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6898487" y="741197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873912" y="75638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6898487" y="75638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873912" y="771564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6898487" y="771564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873912" y="786747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6898487" y="786747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873912" y="801930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6898487" y="801930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873912" y="817112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6898487" y="817112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873912" y="832295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6898487" y="832295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73912" y="847479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898487" y="847479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73912" y="86266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6898487" y="86266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873912" y="877845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6898487" y="877845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873912" y="893028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6898487" y="893028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8" name="object 98" descr=""/>
          <p:cNvSpPr txBox="1"/>
          <p:nvPr/>
        </p:nvSpPr>
        <p:spPr>
          <a:xfrm>
            <a:off x="876439" y="1066182"/>
            <a:ext cx="6019800" cy="8008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465" marR="2320290">
              <a:lnSpc>
                <a:spcPct val="100000"/>
              </a:lnSpc>
              <a:spcBef>
                <a:spcPts val="95"/>
              </a:spcBef>
            </a:pPr>
            <a:r>
              <a:rPr dirty="0" sz="1000" spc="110">
                <a:latin typeface="Calibri"/>
                <a:cs typeface="Calibri"/>
              </a:rPr>
              <a:t>plt.contour(Re,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85">
                <a:latin typeface="Calibri"/>
                <a:cs typeface="Calibri"/>
              </a:rPr>
              <a:t>Im,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25">
                <a:latin typeface="Calibri"/>
                <a:cs typeface="Calibri"/>
              </a:rPr>
              <a:t>Z_real,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0">
                <a:latin typeface="Calibri"/>
                <a:cs typeface="Calibri"/>
              </a:rPr>
              <a:t>levels=[0],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14">
                <a:latin typeface="Calibri"/>
                <a:cs typeface="Calibri"/>
              </a:rPr>
              <a:t>colors=</a:t>
            </a:r>
            <a:r>
              <a:rPr dirty="0" sz="1000" spc="114">
                <a:solidFill>
                  <a:srgbClr val="FF0000"/>
                </a:solidFill>
                <a:latin typeface="Calibri"/>
                <a:cs typeface="Calibri"/>
              </a:rPr>
              <a:t>’red’</a:t>
            </a:r>
            <a:r>
              <a:rPr dirty="0" sz="1000" spc="114">
                <a:latin typeface="Calibri"/>
                <a:cs typeface="Calibri"/>
              </a:rPr>
              <a:t>) </a:t>
            </a:r>
            <a:r>
              <a:rPr dirty="0" sz="1000" spc="110">
                <a:latin typeface="Calibri"/>
                <a:cs typeface="Calibri"/>
              </a:rPr>
              <a:t>plt.contour(Re,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85">
                <a:latin typeface="Calibri"/>
                <a:cs typeface="Calibri"/>
              </a:rPr>
              <a:t>Im,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60">
                <a:latin typeface="Calibri"/>
                <a:cs typeface="Calibri"/>
              </a:rPr>
              <a:t>Z_imag,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40">
                <a:latin typeface="Calibri"/>
                <a:cs typeface="Calibri"/>
              </a:rPr>
              <a:t>levels=[0],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colors=</a:t>
            </a:r>
            <a:r>
              <a:rPr dirty="0" sz="1000" spc="105">
                <a:solidFill>
                  <a:srgbClr val="FF0000"/>
                </a:solidFill>
                <a:latin typeface="Calibri"/>
                <a:cs typeface="Calibri"/>
              </a:rPr>
              <a:t>’green’</a:t>
            </a:r>
            <a:r>
              <a:rPr dirty="0" sz="1000" spc="105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37465" marR="859155">
              <a:lnSpc>
                <a:spcPts val="2390"/>
              </a:lnSpc>
              <a:spcBef>
                <a:spcPts val="275"/>
              </a:spcBef>
            </a:pPr>
            <a:r>
              <a:rPr dirty="0" sz="1000" spc="145">
                <a:latin typeface="Calibri"/>
                <a:cs typeface="Calibri"/>
              </a:rPr>
              <a:t>plt.axvline(0.5,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30">
                <a:latin typeface="Calibri"/>
                <a:cs typeface="Calibri"/>
              </a:rPr>
              <a:t>color=</a:t>
            </a:r>
            <a:r>
              <a:rPr dirty="0" sz="1000" spc="130">
                <a:solidFill>
                  <a:srgbClr val="FF0000"/>
                </a:solidFill>
                <a:latin typeface="Calibri"/>
                <a:cs typeface="Calibri"/>
              </a:rPr>
              <a:t>’blue’</a:t>
            </a:r>
            <a:r>
              <a:rPr dirty="0" sz="1000" spc="130">
                <a:latin typeface="Calibri"/>
                <a:cs typeface="Calibri"/>
              </a:rPr>
              <a:t>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150">
                <a:latin typeface="Calibri"/>
                <a:cs typeface="Calibri"/>
              </a:rPr>
              <a:t>linestyle=</a:t>
            </a:r>
            <a:r>
              <a:rPr dirty="0" sz="1000" spc="150">
                <a:solidFill>
                  <a:srgbClr val="FF0000"/>
                </a:solidFill>
                <a:latin typeface="Calibri"/>
                <a:cs typeface="Calibri"/>
              </a:rPr>
              <a:t>’-</a:t>
            </a:r>
            <a:r>
              <a:rPr dirty="0" sz="1000" spc="22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dirty="0" sz="1000" spc="270">
                <a:solidFill>
                  <a:srgbClr val="FF0000"/>
                </a:solidFill>
                <a:latin typeface="Calibri"/>
                <a:cs typeface="Calibri"/>
              </a:rPr>
              <a:t>’</a:t>
            </a:r>
            <a:r>
              <a:rPr dirty="0" sz="1000" spc="270">
                <a:latin typeface="Calibri"/>
                <a:cs typeface="Calibri"/>
              </a:rPr>
              <a:t>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14">
                <a:latin typeface="Calibri"/>
                <a:cs typeface="Calibri"/>
              </a:rPr>
              <a:t>label=</a:t>
            </a:r>
            <a:r>
              <a:rPr dirty="0" sz="1000" spc="114">
                <a:solidFill>
                  <a:srgbClr val="FF0000"/>
                </a:solidFill>
                <a:latin typeface="Calibri"/>
                <a:cs typeface="Calibri"/>
              </a:rPr>
              <a:t>r’</a:t>
            </a:r>
            <a:r>
              <a:rPr dirty="0" sz="1000" spc="114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114">
                <a:solidFill>
                  <a:srgbClr val="FF0000"/>
                </a:solidFill>
                <a:latin typeface="Calibri"/>
                <a:cs typeface="Calibri"/>
              </a:rPr>
              <a:t>\Re(s)=\frac{1}{2}</a:t>
            </a:r>
            <a:r>
              <a:rPr dirty="0" sz="1000" spc="114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114">
                <a:solidFill>
                  <a:srgbClr val="FF0000"/>
                </a:solidFill>
                <a:latin typeface="Calibri"/>
                <a:cs typeface="Calibri"/>
              </a:rPr>
              <a:t>’</a:t>
            </a:r>
            <a:r>
              <a:rPr dirty="0" sz="1000" spc="114">
                <a:latin typeface="Calibri"/>
                <a:cs typeface="Calibri"/>
              </a:rPr>
              <a:t>) </a:t>
            </a:r>
            <a:r>
              <a:rPr dirty="0" sz="1000" spc="55">
                <a:latin typeface="Calibri"/>
                <a:cs typeface="Calibri"/>
              </a:rPr>
              <a:t>zeros_im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75">
                <a:latin typeface="Calibri"/>
                <a:cs typeface="Calibri"/>
              </a:rPr>
              <a:t>[14.134725,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55">
                <a:latin typeface="Calibri"/>
                <a:cs typeface="Calibri"/>
              </a:rPr>
              <a:t>21.022040,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55">
                <a:latin typeface="Calibri"/>
                <a:cs typeface="Calibri"/>
              </a:rPr>
              <a:t>25.010858,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45">
                <a:latin typeface="Calibri"/>
                <a:cs typeface="Calibri"/>
              </a:rPr>
              <a:t>30.424876]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915"/>
              </a:lnSpc>
            </a:pPr>
            <a:r>
              <a:rPr dirty="0" sz="1000" spc="125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180">
                <a:latin typeface="Calibri"/>
                <a:cs typeface="Calibri"/>
              </a:rPr>
              <a:t>t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70">
                <a:latin typeface="Calibri"/>
                <a:cs typeface="Calibri"/>
              </a:rPr>
              <a:t>zeros_im:</a:t>
            </a:r>
            <a:endParaRPr sz="1000">
              <a:latin typeface="Calibri"/>
              <a:cs typeface="Calibri"/>
            </a:endParaRPr>
          </a:p>
          <a:p>
            <a:pPr marL="276860">
              <a:lnSpc>
                <a:spcPts val="1200"/>
              </a:lnSpc>
            </a:pPr>
            <a:r>
              <a:rPr dirty="0" sz="1000" spc="150">
                <a:latin typeface="Calibri"/>
                <a:cs typeface="Calibri"/>
              </a:rPr>
              <a:t>plt.plot(0.5,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225">
                <a:latin typeface="Calibri"/>
                <a:cs typeface="Calibri"/>
              </a:rPr>
              <a:t>t,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60">
                <a:solidFill>
                  <a:srgbClr val="FF0000"/>
                </a:solidFill>
                <a:latin typeface="Calibri"/>
                <a:cs typeface="Calibri"/>
              </a:rPr>
              <a:t>’bo’</a:t>
            </a:r>
            <a:r>
              <a:rPr dirty="0" sz="1000" spc="160">
                <a:latin typeface="Calibri"/>
                <a:cs typeface="Calibri"/>
              </a:rPr>
              <a:t>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65">
                <a:latin typeface="Calibri"/>
                <a:cs typeface="Calibri"/>
              </a:rPr>
              <a:t>markersize=4)</a:t>
            </a:r>
            <a:endParaRPr sz="1000">
              <a:latin typeface="Calibri"/>
              <a:cs typeface="Calibri"/>
            </a:endParaRPr>
          </a:p>
          <a:p>
            <a:pPr marL="37465" marR="260985">
              <a:lnSpc>
                <a:spcPct val="100000"/>
              </a:lnSpc>
              <a:spcBef>
                <a:spcPts val="1190"/>
              </a:spcBef>
            </a:pPr>
            <a:r>
              <a:rPr dirty="0" sz="1000" spc="135">
                <a:latin typeface="Calibri"/>
                <a:cs typeface="Calibri"/>
              </a:rPr>
              <a:t>plt.title(</a:t>
            </a:r>
            <a:r>
              <a:rPr dirty="0" sz="1000" spc="135">
                <a:solidFill>
                  <a:srgbClr val="FF0000"/>
                </a:solidFill>
                <a:latin typeface="Calibri"/>
                <a:cs typeface="Calibri"/>
              </a:rPr>
              <a:t>r"Contour</a:t>
            </a:r>
            <a:r>
              <a:rPr dirty="0" sz="1000" spc="3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Plot</a:t>
            </a:r>
            <a:r>
              <a:rPr dirty="0" sz="1000" spc="3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05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1000" spc="3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14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114">
                <a:solidFill>
                  <a:srgbClr val="FF0000"/>
                </a:solidFill>
                <a:latin typeface="Calibri"/>
                <a:cs typeface="Calibri"/>
              </a:rPr>
              <a:t>\zeta(s)</a:t>
            </a:r>
            <a:r>
              <a:rPr dirty="0" sz="1000" spc="114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114">
                <a:solidFill>
                  <a:srgbClr val="FF0000"/>
                </a:solidFill>
                <a:latin typeface="Calibri"/>
                <a:cs typeface="Calibri"/>
              </a:rPr>
              <a:t>:</a:t>
            </a:r>
            <a:r>
              <a:rPr dirty="0" sz="1000" spc="3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75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75">
                <a:solidFill>
                  <a:srgbClr val="FF0000"/>
                </a:solidFill>
                <a:latin typeface="Calibri"/>
                <a:cs typeface="Calibri"/>
              </a:rPr>
              <a:t>\Re(\zeta)=0</a:t>
            </a:r>
            <a:r>
              <a:rPr dirty="0" sz="1000" spc="75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245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000" spc="150">
                <a:solidFill>
                  <a:srgbClr val="FF0000"/>
                </a:solidFill>
                <a:latin typeface="Calibri"/>
                <a:cs typeface="Calibri"/>
              </a:rPr>
              <a:t>(red),</a:t>
            </a:r>
            <a:r>
              <a:rPr dirty="0" sz="1000" spc="32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75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75">
                <a:solidFill>
                  <a:srgbClr val="FF0000"/>
                </a:solidFill>
                <a:latin typeface="Calibri"/>
                <a:cs typeface="Calibri"/>
              </a:rPr>
              <a:t>\Im(\zeta)=0</a:t>
            </a:r>
            <a:r>
              <a:rPr dirty="0" sz="1000" spc="75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245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dirty="0" sz="1000" spc="105">
                <a:solidFill>
                  <a:srgbClr val="FF0000"/>
                </a:solidFill>
                <a:latin typeface="Calibri"/>
                <a:cs typeface="Calibri"/>
              </a:rPr>
              <a:t>(green)"</a:t>
            </a:r>
            <a:r>
              <a:rPr dirty="0" sz="1000" spc="105">
                <a:latin typeface="Calibri"/>
                <a:cs typeface="Calibri"/>
              </a:rPr>
              <a:t>) </a:t>
            </a:r>
            <a:r>
              <a:rPr dirty="0" sz="1000" spc="120">
                <a:latin typeface="Calibri"/>
                <a:cs typeface="Calibri"/>
              </a:rPr>
              <a:t>plt.xlabel(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r"</a:t>
            </a:r>
            <a:r>
              <a:rPr dirty="0" sz="1000" spc="120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\Re(s)</a:t>
            </a:r>
            <a:r>
              <a:rPr dirty="0" sz="1000" spc="120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"</a:t>
            </a:r>
            <a:r>
              <a:rPr dirty="0" sz="1000" spc="12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37465" marR="4312920">
              <a:lnSpc>
                <a:spcPts val="1200"/>
              </a:lnSpc>
              <a:spcBef>
                <a:spcPts val="30"/>
              </a:spcBef>
            </a:pPr>
            <a:r>
              <a:rPr dirty="0" sz="1000" spc="120">
                <a:latin typeface="Calibri"/>
                <a:cs typeface="Calibri"/>
              </a:rPr>
              <a:t>plt.ylabel(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r"</a:t>
            </a:r>
            <a:r>
              <a:rPr dirty="0" sz="1000" spc="120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\Im(s)</a:t>
            </a:r>
            <a:r>
              <a:rPr dirty="0" sz="1000" spc="120">
                <a:solidFill>
                  <a:srgbClr val="FF0000"/>
                </a:solidFill>
                <a:latin typeface="Trebuchet MS"/>
                <a:cs typeface="Trebuchet MS"/>
              </a:rPr>
              <a:t>$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"</a:t>
            </a:r>
            <a:r>
              <a:rPr dirty="0" sz="1000" spc="120">
                <a:latin typeface="Calibri"/>
                <a:cs typeface="Calibri"/>
              </a:rPr>
              <a:t>) </a:t>
            </a:r>
            <a:r>
              <a:rPr dirty="0" sz="1000" spc="140">
                <a:latin typeface="Calibri"/>
                <a:cs typeface="Calibri"/>
              </a:rPr>
              <a:t>plt.grid(True,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alpha=0.3) </a:t>
            </a:r>
            <a:r>
              <a:rPr dirty="0" sz="1000" spc="114">
                <a:latin typeface="Calibri"/>
                <a:cs typeface="Calibri"/>
              </a:rPr>
              <a:t>plt.legend()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45"/>
              </a:lnSpc>
            </a:pPr>
            <a:r>
              <a:rPr dirty="0" sz="1000" spc="140">
                <a:latin typeface="Calibri"/>
                <a:cs typeface="Calibri"/>
              </a:rPr>
              <a:t>plt.savefig(</a:t>
            </a:r>
            <a:r>
              <a:rPr dirty="0" sz="1000" spc="140">
                <a:solidFill>
                  <a:srgbClr val="FF0000"/>
                </a:solidFill>
                <a:latin typeface="Calibri"/>
                <a:cs typeface="Calibri"/>
              </a:rPr>
              <a:t>"rzt.png"</a:t>
            </a:r>
            <a:r>
              <a:rPr dirty="0" sz="1000" spc="140">
                <a:latin typeface="Calibri"/>
                <a:cs typeface="Calibri"/>
              </a:rPr>
              <a:t>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75">
                <a:latin typeface="Calibri"/>
                <a:cs typeface="Calibri"/>
              </a:rPr>
              <a:t>dpi=300,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bbox_inches=</a:t>
            </a:r>
            <a:r>
              <a:rPr dirty="0" sz="1000" spc="80">
                <a:solidFill>
                  <a:srgbClr val="FF0000"/>
                </a:solidFill>
                <a:latin typeface="Calibri"/>
                <a:cs typeface="Calibri"/>
              </a:rPr>
              <a:t>"tight"</a:t>
            </a:r>
            <a:r>
              <a:rPr dirty="0" sz="1000" spc="8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</a:pPr>
            <a:r>
              <a:rPr dirty="0" sz="1000" spc="100">
                <a:latin typeface="Calibri"/>
                <a:cs typeface="Calibri"/>
              </a:rPr>
              <a:t>plt.show()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5"/>
              </a:spcBef>
            </a:pPr>
            <a:endParaRPr sz="1000">
              <a:latin typeface="Calibri"/>
              <a:cs typeface="Calibri"/>
            </a:endParaRPr>
          </a:p>
          <a:p>
            <a:pPr marL="397510" indent="-360045">
              <a:lnSpc>
                <a:spcPct val="100000"/>
              </a:lnSpc>
              <a:buAutoNum type="alphaUcPeriod"/>
              <a:tabLst>
                <a:tab pos="397510" algn="l"/>
              </a:tabLst>
            </a:pPr>
            <a:r>
              <a:rPr dirty="0" sz="1400" spc="130" b="1">
                <a:latin typeface="Calibri"/>
                <a:cs typeface="Calibri"/>
              </a:rPr>
              <a:t>Reproducibility:</a:t>
            </a:r>
            <a:r>
              <a:rPr dirty="0" sz="1400" spc="415" b="1">
                <a:latin typeface="Calibri"/>
                <a:cs typeface="Calibri"/>
              </a:rPr>
              <a:t> </a:t>
            </a:r>
            <a:r>
              <a:rPr dirty="0" sz="1400" spc="165" b="1">
                <a:latin typeface="Calibri"/>
                <a:cs typeface="Calibri"/>
              </a:rPr>
              <a:t>Python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70" b="1">
                <a:latin typeface="Calibri"/>
                <a:cs typeface="Calibri"/>
              </a:rPr>
              <a:t>Code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80" b="1">
                <a:latin typeface="Calibri"/>
                <a:cs typeface="Calibri"/>
              </a:rPr>
              <a:t>for</a:t>
            </a:r>
            <a:r>
              <a:rPr dirty="0" sz="1400" spc="229" b="1">
                <a:latin typeface="Calibri"/>
                <a:cs typeface="Calibri"/>
              </a:rPr>
              <a:t> </a:t>
            </a:r>
            <a:r>
              <a:rPr dirty="0" sz="1400" spc="140" b="1">
                <a:latin typeface="Calibri"/>
                <a:cs typeface="Calibri"/>
              </a:rPr>
              <a:t>Zeta</a:t>
            </a:r>
            <a:r>
              <a:rPr dirty="0" sz="1400" spc="235" b="1">
                <a:latin typeface="Calibri"/>
                <a:cs typeface="Calibri"/>
              </a:rPr>
              <a:t> </a:t>
            </a:r>
            <a:r>
              <a:rPr dirty="0" sz="1400" spc="110" b="1">
                <a:latin typeface="Calibri"/>
                <a:cs typeface="Calibri"/>
              </a:rPr>
              <a:t>Visualizations</a:t>
            </a:r>
            <a:endParaRPr sz="1400">
              <a:latin typeface="Calibri"/>
              <a:cs typeface="Calibri"/>
            </a:endParaRPr>
          </a:p>
          <a:p>
            <a:pPr algn="just" marL="37465" marR="30480">
              <a:lnSpc>
                <a:spcPct val="102600"/>
              </a:lnSpc>
              <a:spcBef>
                <a:spcPts val="1019"/>
              </a:spcBef>
            </a:pPr>
            <a:r>
              <a:rPr dirty="0" sz="1100" spc="80">
                <a:latin typeface="Calibri"/>
                <a:cs typeface="Calibri"/>
              </a:rPr>
              <a:t>This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appendix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provides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reproducible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50">
                <a:latin typeface="Calibri"/>
                <a:cs typeface="Calibri"/>
              </a:rPr>
              <a:t>Python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code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for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two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numerical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visualizations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of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10">
                <a:latin typeface="Calibri"/>
                <a:cs typeface="Calibri"/>
              </a:rPr>
              <a:t>the</a:t>
            </a:r>
            <a:r>
              <a:rPr dirty="0" sz="1100" spc="12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Riemann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strip:</a:t>
            </a:r>
            <a:r>
              <a:rPr dirty="0" sz="1100" spc="155">
                <a:latin typeface="Calibri"/>
                <a:cs typeface="Calibri"/>
              </a:rPr>
              <a:t> 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31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domain-coloring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phase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plot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</a:t>
            </a:r>
            <a:r>
              <a:rPr dirty="0" sz="1100" spc="31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three-</a:t>
            </a:r>
            <a:r>
              <a:rPr dirty="0" sz="1100">
                <a:latin typeface="Calibri"/>
                <a:cs typeface="Calibri"/>
              </a:rPr>
              <a:t>dimensional</a:t>
            </a:r>
            <a:r>
              <a:rPr dirty="0" sz="1100" spc="30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surface </a:t>
            </a:r>
            <a:r>
              <a:rPr dirty="0" sz="1100">
                <a:latin typeface="Calibri"/>
                <a:cs typeface="Calibri"/>
              </a:rPr>
              <a:t>plot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10">
                <a:latin typeface="Lucida Sans Unicode"/>
                <a:cs typeface="Lucida Sans Unicode"/>
              </a:rPr>
              <a:t>|</a:t>
            </a:r>
            <a:r>
              <a:rPr dirty="0" sz="1100" spc="-10" i="1">
                <a:latin typeface="Calibri"/>
                <a:cs typeface="Calibri"/>
              </a:rPr>
              <a:t>ζ</a:t>
            </a:r>
            <a:r>
              <a:rPr dirty="0" sz="1100" spc="-10">
                <a:latin typeface="Calibri"/>
                <a:cs typeface="Calibri"/>
              </a:rPr>
              <a:t>(</a:t>
            </a:r>
            <a:r>
              <a:rPr dirty="0" sz="1100" spc="-10" i="1">
                <a:latin typeface="Calibri"/>
                <a:cs typeface="Calibri"/>
              </a:rPr>
              <a:t>s</a:t>
            </a:r>
            <a:r>
              <a:rPr dirty="0" sz="1100" spc="-10">
                <a:latin typeface="Calibri"/>
                <a:cs typeface="Calibri"/>
              </a:rPr>
              <a:t>)</a:t>
            </a:r>
            <a:r>
              <a:rPr dirty="0" sz="1100" spc="-10">
                <a:latin typeface="Lucida Sans Unicode"/>
                <a:cs typeface="Lucida Sans Unicode"/>
              </a:rPr>
              <a:t>|</a:t>
            </a:r>
            <a:r>
              <a:rPr dirty="0" sz="1100" spc="-1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100">
              <a:latin typeface="Calibri"/>
              <a:cs typeface="Calibri"/>
            </a:endParaRPr>
          </a:p>
          <a:p>
            <a:pPr lvl="1" marL="470534" indent="-433070">
              <a:lnSpc>
                <a:spcPct val="100000"/>
              </a:lnSpc>
              <a:spcBef>
                <a:spcPts val="5"/>
              </a:spcBef>
              <a:buFont typeface="Calibri"/>
              <a:buAutoNum type="arabicPeriod"/>
              <a:tabLst>
                <a:tab pos="470534" algn="l"/>
              </a:tabLst>
            </a:pPr>
            <a:r>
              <a:rPr dirty="0" sz="1200" spc="120" b="1">
                <a:latin typeface="Calibri"/>
                <a:cs typeface="Calibri"/>
              </a:rPr>
              <a:t>Python</a:t>
            </a:r>
            <a:r>
              <a:rPr dirty="0" sz="1200" spc="185" b="1">
                <a:latin typeface="Calibri"/>
                <a:cs typeface="Calibri"/>
              </a:rPr>
              <a:t> </a:t>
            </a:r>
            <a:r>
              <a:rPr dirty="0" sz="1200" spc="120" b="1">
                <a:latin typeface="Calibri"/>
                <a:cs typeface="Calibri"/>
              </a:rPr>
              <a:t>Code</a:t>
            </a:r>
            <a:r>
              <a:rPr dirty="0" sz="1200" spc="190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for</a:t>
            </a:r>
            <a:r>
              <a:rPr dirty="0" sz="1200" spc="190" b="1">
                <a:latin typeface="Calibri"/>
                <a:cs typeface="Calibri"/>
              </a:rPr>
              <a:t> </a:t>
            </a:r>
            <a:r>
              <a:rPr dirty="0" sz="1200" spc="70" b="1">
                <a:latin typeface="Calibri"/>
                <a:cs typeface="Calibri"/>
              </a:rPr>
              <a:t>the</a:t>
            </a:r>
            <a:r>
              <a:rPr dirty="0" sz="1200" spc="190" b="1">
                <a:latin typeface="Calibri"/>
                <a:cs typeface="Calibri"/>
              </a:rPr>
              <a:t> </a:t>
            </a:r>
            <a:r>
              <a:rPr dirty="0" sz="1200" spc="100" b="1">
                <a:latin typeface="Calibri"/>
                <a:cs typeface="Calibri"/>
              </a:rPr>
              <a:t>Phase</a:t>
            </a:r>
            <a:r>
              <a:rPr dirty="0" sz="1200" spc="190" b="1">
                <a:latin typeface="Calibri"/>
                <a:cs typeface="Calibri"/>
              </a:rPr>
              <a:t> </a:t>
            </a:r>
            <a:r>
              <a:rPr dirty="0" sz="1200" spc="100" b="1">
                <a:latin typeface="Calibri"/>
                <a:cs typeface="Calibri"/>
              </a:rPr>
              <a:t>Plot</a:t>
            </a:r>
            <a:endParaRPr sz="12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1335"/>
              </a:spcBef>
            </a:pP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24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numpy</a:t>
            </a:r>
            <a:r>
              <a:rPr dirty="0" sz="1000" spc="24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24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np</a:t>
            </a:r>
            <a:endParaRPr sz="1000">
              <a:latin typeface="Calibri"/>
              <a:cs typeface="Calibri"/>
            </a:endParaRPr>
          </a:p>
          <a:p>
            <a:pPr marL="37465" marR="3914140">
              <a:lnSpc>
                <a:spcPts val="1200"/>
              </a:lnSpc>
              <a:spcBef>
                <a:spcPts val="40"/>
              </a:spcBef>
            </a:pP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32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matplotlib.pyplot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30">
                <a:latin typeface="Calibri"/>
                <a:cs typeface="Calibri"/>
              </a:rPr>
              <a:t>plt </a:t>
            </a: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254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-35">
                <a:latin typeface="Calibri"/>
                <a:cs typeface="Calibri"/>
              </a:rPr>
              <a:t>mpmath</a:t>
            </a:r>
            <a:r>
              <a:rPr dirty="0" sz="1000" spc="26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26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mp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50"/>
              </a:lnSpc>
            </a:pPr>
            <a:r>
              <a:rPr dirty="0" sz="1000">
                <a:solidFill>
                  <a:srgbClr val="0000FF"/>
                </a:solidFill>
                <a:latin typeface="Calibri"/>
                <a:cs typeface="Calibri"/>
              </a:rPr>
              <a:t>from</a:t>
            </a:r>
            <a:r>
              <a:rPr dirty="0" sz="1000" spc="35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114">
                <a:latin typeface="Calibri"/>
                <a:cs typeface="Calibri"/>
              </a:rPr>
              <a:t>matplotlib.colors</a:t>
            </a:r>
            <a:r>
              <a:rPr dirty="0" sz="1000" spc="350">
                <a:latin typeface="Calibri"/>
                <a:cs typeface="Calibri"/>
              </a:rPr>
              <a:t> </a:t>
            </a: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35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50">
                <a:latin typeface="Calibri"/>
                <a:cs typeface="Calibri"/>
              </a:rPr>
              <a:t>hsv_to_rgb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190"/>
              </a:spcBef>
            </a:pPr>
            <a:r>
              <a:rPr dirty="0" sz="1000">
                <a:latin typeface="Calibri"/>
                <a:cs typeface="Calibri"/>
              </a:rPr>
              <a:t>mp.dps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30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1190"/>
              </a:spcBef>
            </a:pP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27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7F7F7F"/>
                </a:solidFill>
                <a:latin typeface="Calibri"/>
                <a:cs typeface="Calibri"/>
              </a:rPr>
              <a:t>Zoom</a:t>
            </a:r>
            <a:r>
              <a:rPr dirty="0" sz="1000" spc="28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60">
                <a:solidFill>
                  <a:srgbClr val="7F7F7F"/>
                </a:solidFill>
                <a:latin typeface="Calibri"/>
                <a:cs typeface="Calibri"/>
              </a:rPr>
              <a:t>near</a:t>
            </a:r>
            <a:r>
              <a:rPr dirty="0" sz="1000" spc="28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65">
                <a:solidFill>
                  <a:srgbClr val="7F7F7F"/>
                </a:solidFill>
                <a:latin typeface="Calibri"/>
                <a:cs typeface="Calibri"/>
              </a:rPr>
              <a:t>the</a:t>
            </a:r>
            <a:r>
              <a:rPr dirty="0" sz="1000" spc="27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80">
                <a:solidFill>
                  <a:srgbClr val="7F7F7F"/>
                </a:solidFill>
                <a:latin typeface="Calibri"/>
                <a:cs typeface="Calibri"/>
              </a:rPr>
              <a:t>critical</a:t>
            </a:r>
            <a:r>
              <a:rPr dirty="0" sz="1000" spc="28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30">
                <a:solidFill>
                  <a:srgbClr val="7F7F7F"/>
                </a:solidFill>
                <a:latin typeface="Calibri"/>
                <a:cs typeface="Calibri"/>
              </a:rPr>
              <a:t>line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95"/>
              </a:lnSpc>
            </a:pPr>
            <a:r>
              <a:rPr dirty="0" sz="1000" spc="105">
                <a:latin typeface="Calibri"/>
                <a:cs typeface="Calibri"/>
              </a:rPr>
              <a:t>re_vals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np.linspace(0.35,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0.65,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35">
                <a:latin typeface="Calibri"/>
                <a:cs typeface="Calibri"/>
              </a:rPr>
              <a:t>500)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</a:pPr>
            <a:r>
              <a:rPr dirty="0" sz="1000" spc="80">
                <a:latin typeface="Calibri"/>
                <a:cs typeface="Calibri"/>
              </a:rPr>
              <a:t>im_vals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np.linspace(10.0,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32.0,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35">
                <a:latin typeface="Calibri"/>
                <a:cs typeface="Calibri"/>
              </a:rPr>
              <a:t>700)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190"/>
              </a:spcBef>
            </a:pPr>
            <a:r>
              <a:rPr dirty="0" sz="1000" spc="90">
                <a:latin typeface="Calibri"/>
                <a:cs typeface="Calibri"/>
              </a:rPr>
              <a:t>Re,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Im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np.meshgrid(re_vals,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im_vals)</a:t>
            </a:r>
            <a:endParaRPr sz="1000">
              <a:latin typeface="Calibri"/>
              <a:cs typeface="Calibri"/>
            </a:endParaRPr>
          </a:p>
          <a:p>
            <a:pPr marL="37465" marR="3183890">
              <a:lnSpc>
                <a:spcPct val="100000"/>
              </a:lnSpc>
              <a:spcBef>
                <a:spcPts val="1195"/>
              </a:spcBef>
            </a:pPr>
            <a:r>
              <a:rPr dirty="0" sz="1000">
                <a:latin typeface="Calibri"/>
                <a:cs typeface="Calibri"/>
              </a:rPr>
              <a:t>phase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70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np.zeros_like(Re,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dtype=</a:t>
            </a:r>
            <a:r>
              <a:rPr dirty="0" sz="1000" spc="90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0">
                <a:latin typeface="Calibri"/>
                <a:cs typeface="Calibri"/>
              </a:rPr>
              <a:t>) </a:t>
            </a:r>
            <a:r>
              <a:rPr dirty="0" sz="1000">
                <a:latin typeface="Calibri"/>
                <a:cs typeface="Calibri"/>
              </a:rPr>
              <a:t>magnitude</a:t>
            </a:r>
            <a:r>
              <a:rPr dirty="0" sz="1000" spc="4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40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np.zeros_like(Re,</a:t>
            </a:r>
            <a:r>
              <a:rPr dirty="0" sz="1000" spc="40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dtype=</a:t>
            </a:r>
            <a:r>
              <a:rPr dirty="0" sz="1000" spc="90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1185"/>
              </a:spcBef>
            </a:pPr>
            <a:r>
              <a:rPr dirty="0" sz="1000" spc="125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295">
                <a:latin typeface="Calibri"/>
                <a:cs typeface="Calibri"/>
              </a:rPr>
              <a:t>i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85">
                <a:solidFill>
                  <a:srgbClr val="0000FF"/>
                </a:solidFill>
                <a:latin typeface="Calibri"/>
                <a:cs typeface="Calibri"/>
              </a:rPr>
              <a:t>range</a:t>
            </a:r>
            <a:r>
              <a:rPr dirty="0" sz="1000" spc="85">
                <a:latin typeface="Calibri"/>
                <a:cs typeface="Calibri"/>
              </a:rPr>
              <a:t>(Re.shape[0]):</a:t>
            </a:r>
            <a:endParaRPr sz="1000">
              <a:latin typeface="Calibri"/>
              <a:cs typeface="Calibri"/>
            </a:endParaRPr>
          </a:p>
          <a:p>
            <a:pPr marL="276860">
              <a:lnSpc>
                <a:spcPts val="1195"/>
              </a:lnSpc>
            </a:pPr>
            <a:r>
              <a:rPr dirty="0" sz="1000" spc="125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285">
                <a:latin typeface="Calibri"/>
                <a:cs typeface="Calibri"/>
              </a:rPr>
              <a:t>j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85">
                <a:solidFill>
                  <a:srgbClr val="0000FF"/>
                </a:solidFill>
                <a:latin typeface="Calibri"/>
                <a:cs typeface="Calibri"/>
              </a:rPr>
              <a:t>range</a:t>
            </a:r>
            <a:r>
              <a:rPr dirty="0" sz="1000" spc="85">
                <a:latin typeface="Calibri"/>
                <a:cs typeface="Calibri"/>
              </a:rPr>
              <a:t>(Re.shape[1]):</a:t>
            </a:r>
            <a:endParaRPr sz="1000">
              <a:latin typeface="Calibri"/>
              <a:cs typeface="Calibri"/>
            </a:endParaRPr>
          </a:p>
          <a:p>
            <a:pPr marL="515620" marR="2572385">
              <a:lnSpc>
                <a:spcPts val="1200"/>
              </a:lnSpc>
              <a:spcBef>
                <a:spcPts val="35"/>
              </a:spcBef>
            </a:pPr>
            <a:r>
              <a:rPr dirty="0" sz="1000" spc="130">
                <a:latin typeface="Calibri"/>
                <a:cs typeface="Calibri"/>
              </a:rPr>
              <a:t>s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5">
                <a:latin typeface="Calibri"/>
                <a:cs typeface="Calibri"/>
              </a:rPr>
              <a:t>mp.mpc(</a:t>
            </a:r>
            <a:r>
              <a:rPr dirty="0" sz="1000" spc="9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5">
                <a:latin typeface="Calibri"/>
                <a:cs typeface="Calibri"/>
              </a:rPr>
              <a:t>(Re[i,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j]),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5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155">
                <a:latin typeface="Calibri"/>
                <a:cs typeface="Calibri"/>
              </a:rPr>
              <a:t>(Im[i,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210">
                <a:latin typeface="Calibri"/>
                <a:cs typeface="Calibri"/>
              </a:rPr>
              <a:t>j])) </a:t>
            </a:r>
            <a:r>
              <a:rPr dirty="0" sz="1000" spc="150">
                <a:solidFill>
                  <a:srgbClr val="0000FF"/>
                </a:solidFill>
                <a:latin typeface="Calibri"/>
                <a:cs typeface="Calibri"/>
              </a:rPr>
              <a:t>try</a:t>
            </a:r>
            <a:r>
              <a:rPr dirty="0" sz="1000" spc="150">
                <a:latin typeface="Calibri"/>
                <a:cs typeface="Calibri"/>
              </a:rPr>
              <a:t>:</a:t>
            </a:r>
            <a:endParaRPr sz="1000">
              <a:latin typeface="Calibri"/>
              <a:cs typeface="Calibri"/>
            </a:endParaRPr>
          </a:p>
          <a:p>
            <a:pPr marL="755015">
              <a:lnSpc>
                <a:spcPts val="1150"/>
              </a:lnSpc>
            </a:pPr>
            <a:r>
              <a:rPr dirty="0" sz="1000" spc="120">
                <a:latin typeface="Calibri"/>
                <a:cs typeface="Calibri"/>
              </a:rPr>
              <a:t>z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mp.zeta(s)</a:t>
            </a:r>
            <a:endParaRPr sz="1000">
              <a:latin typeface="Calibri"/>
              <a:cs typeface="Calibri"/>
            </a:endParaRPr>
          </a:p>
          <a:p>
            <a:pPr marL="755015" marR="3197225">
              <a:lnSpc>
                <a:spcPts val="1200"/>
              </a:lnSpc>
              <a:spcBef>
                <a:spcPts val="40"/>
              </a:spcBef>
            </a:pPr>
            <a:r>
              <a:rPr dirty="0" sz="1000" spc="120">
                <a:latin typeface="Calibri"/>
                <a:cs typeface="Calibri"/>
              </a:rPr>
              <a:t>phase[i,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10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110">
                <a:latin typeface="Calibri"/>
                <a:cs typeface="Calibri"/>
              </a:rPr>
              <a:t>(mp.arg(z)) </a:t>
            </a:r>
            <a:r>
              <a:rPr dirty="0" sz="1000" spc="90">
                <a:latin typeface="Calibri"/>
                <a:cs typeface="Calibri"/>
              </a:rPr>
              <a:t>magnitude[i,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3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135">
                <a:latin typeface="Calibri"/>
                <a:cs typeface="Calibri"/>
              </a:rPr>
              <a:t>(</a:t>
            </a:r>
            <a:r>
              <a:rPr dirty="0" sz="1000" spc="135">
                <a:solidFill>
                  <a:srgbClr val="0000FF"/>
                </a:solidFill>
                <a:latin typeface="Calibri"/>
                <a:cs typeface="Calibri"/>
              </a:rPr>
              <a:t>abs</a:t>
            </a:r>
            <a:r>
              <a:rPr dirty="0" sz="1000" spc="135">
                <a:latin typeface="Calibri"/>
                <a:cs typeface="Calibri"/>
              </a:rPr>
              <a:t>(z))</a:t>
            </a:r>
            <a:endParaRPr sz="1000">
              <a:latin typeface="Calibri"/>
              <a:cs typeface="Calibri"/>
            </a:endParaRPr>
          </a:p>
          <a:p>
            <a:pPr marL="515620">
              <a:lnSpc>
                <a:spcPts val="1150"/>
              </a:lnSpc>
            </a:pPr>
            <a:r>
              <a:rPr dirty="0" sz="1000" spc="65">
                <a:solidFill>
                  <a:srgbClr val="0000FF"/>
                </a:solidFill>
                <a:latin typeface="Calibri"/>
                <a:cs typeface="Calibri"/>
              </a:rPr>
              <a:t>except</a:t>
            </a:r>
            <a:r>
              <a:rPr dirty="0" sz="1000" spc="31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ValueError:</a:t>
            </a:r>
            <a:endParaRPr sz="1000">
              <a:latin typeface="Calibri"/>
              <a:cs typeface="Calibri"/>
            </a:endParaRPr>
          </a:p>
          <a:p>
            <a:pPr marL="755015">
              <a:lnSpc>
                <a:spcPts val="1200"/>
              </a:lnSpc>
            </a:pPr>
            <a:r>
              <a:rPr dirty="0" sz="1000" spc="120">
                <a:latin typeface="Calibri"/>
                <a:cs typeface="Calibri"/>
              </a:rPr>
              <a:t>phase[i,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70">
                <a:latin typeface="Calibri"/>
                <a:cs typeface="Calibri"/>
              </a:rPr>
              <a:t>0.0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99" name="object 9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73912" y="947292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151828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71385" y="947292"/>
            <a:ext cx="6029960" cy="5812790"/>
            <a:chOff x="871385" y="947292"/>
            <a:chExt cx="6029960" cy="5812790"/>
          </a:xfrm>
        </p:grpSpPr>
        <p:sp>
          <p:nvSpPr>
            <p:cNvPr id="4" name="object 4" descr=""/>
            <p:cNvSpPr/>
            <p:nvPr/>
          </p:nvSpPr>
          <p:spPr>
            <a:xfrm>
              <a:off x="6898487" y="94729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73912" y="109913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898487" y="109913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73912" y="125096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898487" y="125096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73912" y="140279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898487" y="140279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73912" y="155461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898487" y="155461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73912" y="170644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898487" y="170644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73912" y="185828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898487" y="185828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73912" y="201011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898487" y="201011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73912" y="216194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898487" y="216194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873912" y="231377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898487" y="231377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73912" y="246560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898487" y="246560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73912" y="26174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898487" y="26174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873912" y="276927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898487" y="276927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873912" y="292110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898487" y="292110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73912" y="307293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898487" y="307293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73912" y="322475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898487" y="322475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73912" y="33765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898487" y="33765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73912" y="35284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898487" y="35284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73912" y="368025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898487" y="368025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73912" y="383208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898487" y="383208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73912" y="398391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898487" y="398391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73912" y="413574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898487" y="413574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73912" y="428757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898487" y="428757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73912" y="443939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898487" y="443939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73912" y="459124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898487" y="459124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873912" y="474306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898487" y="474306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873912" y="489489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898487" y="489489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873912" y="504672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898487" y="504672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873912" y="519855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898487" y="519855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873912" y="535038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898487" y="535038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73912" y="550222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898487" y="550222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73912" y="565405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898487" y="565405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73912" y="580588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6898487" y="580588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73912" y="595770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6898487" y="595770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873912" y="610953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6898487" y="610953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873912" y="626136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6898487" y="626136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873912" y="641320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6898487" y="641320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873912" y="656503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6898487" y="656503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873912" y="6716864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871385" y="6757352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 descr=""/>
            <p:cNvSpPr/>
            <p:nvPr/>
          </p:nvSpPr>
          <p:spPr>
            <a:xfrm>
              <a:off x="914399" y="6757352"/>
              <a:ext cx="5943600" cy="0"/>
            </a:xfrm>
            <a:custGeom>
              <a:avLst/>
              <a:gdLst/>
              <a:ahLst/>
              <a:cxnLst/>
              <a:rect l="l" t="t" r="r" b="b"/>
              <a:pathLst>
                <a:path w="5943600" h="0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 descr=""/>
            <p:cNvSpPr/>
            <p:nvPr/>
          </p:nvSpPr>
          <p:spPr>
            <a:xfrm>
              <a:off x="6857999" y="6757352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 descr=""/>
            <p:cNvSpPr/>
            <p:nvPr/>
          </p:nvSpPr>
          <p:spPr>
            <a:xfrm>
              <a:off x="6898487" y="6716864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4" name="object 84" descr=""/>
          <p:cNvGrpSpPr/>
          <p:nvPr/>
        </p:nvGrpSpPr>
        <p:grpSpPr>
          <a:xfrm>
            <a:off x="871385" y="7324572"/>
            <a:ext cx="6029960" cy="1864995"/>
            <a:chOff x="871385" y="7324572"/>
            <a:chExt cx="6029960" cy="1864995"/>
          </a:xfrm>
        </p:grpSpPr>
        <p:sp>
          <p:nvSpPr>
            <p:cNvPr id="85" name="object 85" descr=""/>
            <p:cNvSpPr/>
            <p:nvPr/>
          </p:nvSpPr>
          <p:spPr>
            <a:xfrm>
              <a:off x="873912" y="7324572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871385" y="7327099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914399" y="7327099"/>
              <a:ext cx="5943600" cy="0"/>
            </a:xfrm>
            <a:custGeom>
              <a:avLst/>
              <a:gdLst/>
              <a:ahLst/>
              <a:cxnLst/>
              <a:rect l="l" t="t" r="r" b="b"/>
              <a:pathLst>
                <a:path w="5943600" h="0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 descr=""/>
            <p:cNvSpPr/>
            <p:nvPr/>
          </p:nvSpPr>
          <p:spPr>
            <a:xfrm>
              <a:off x="6857999" y="7327099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 descr=""/>
            <p:cNvSpPr/>
            <p:nvPr/>
          </p:nvSpPr>
          <p:spPr>
            <a:xfrm>
              <a:off x="6898487" y="7324572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 descr=""/>
            <p:cNvSpPr/>
            <p:nvPr/>
          </p:nvSpPr>
          <p:spPr>
            <a:xfrm>
              <a:off x="873912" y="73675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 descr=""/>
            <p:cNvSpPr/>
            <p:nvPr/>
          </p:nvSpPr>
          <p:spPr>
            <a:xfrm>
              <a:off x="6898487" y="73675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 descr=""/>
            <p:cNvSpPr/>
            <p:nvPr/>
          </p:nvSpPr>
          <p:spPr>
            <a:xfrm>
              <a:off x="873912" y="75194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 descr=""/>
            <p:cNvSpPr/>
            <p:nvPr/>
          </p:nvSpPr>
          <p:spPr>
            <a:xfrm>
              <a:off x="6898487" y="75194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 descr=""/>
            <p:cNvSpPr/>
            <p:nvPr/>
          </p:nvSpPr>
          <p:spPr>
            <a:xfrm>
              <a:off x="873912" y="767124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 descr=""/>
            <p:cNvSpPr/>
            <p:nvPr/>
          </p:nvSpPr>
          <p:spPr>
            <a:xfrm>
              <a:off x="6898487" y="767124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 descr=""/>
            <p:cNvSpPr/>
            <p:nvPr/>
          </p:nvSpPr>
          <p:spPr>
            <a:xfrm>
              <a:off x="873912" y="782307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 descr=""/>
            <p:cNvSpPr/>
            <p:nvPr/>
          </p:nvSpPr>
          <p:spPr>
            <a:xfrm>
              <a:off x="6898487" y="782307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 descr=""/>
            <p:cNvSpPr/>
            <p:nvPr/>
          </p:nvSpPr>
          <p:spPr>
            <a:xfrm>
              <a:off x="873912" y="797490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 descr=""/>
            <p:cNvSpPr/>
            <p:nvPr/>
          </p:nvSpPr>
          <p:spPr>
            <a:xfrm>
              <a:off x="6898487" y="797490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 descr=""/>
            <p:cNvSpPr/>
            <p:nvPr/>
          </p:nvSpPr>
          <p:spPr>
            <a:xfrm>
              <a:off x="873912" y="812674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 descr=""/>
            <p:cNvSpPr/>
            <p:nvPr/>
          </p:nvSpPr>
          <p:spPr>
            <a:xfrm>
              <a:off x="6898487" y="812674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 descr=""/>
            <p:cNvSpPr/>
            <p:nvPr/>
          </p:nvSpPr>
          <p:spPr>
            <a:xfrm>
              <a:off x="873912" y="827857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 descr=""/>
            <p:cNvSpPr/>
            <p:nvPr/>
          </p:nvSpPr>
          <p:spPr>
            <a:xfrm>
              <a:off x="6898487" y="827857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 descr=""/>
            <p:cNvSpPr/>
            <p:nvPr/>
          </p:nvSpPr>
          <p:spPr>
            <a:xfrm>
              <a:off x="873912" y="843039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 descr=""/>
            <p:cNvSpPr/>
            <p:nvPr/>
          </p:nvSpPr>
          <p:spPr>
            <a:xfrm>
              <a:off x="6898487" y="843039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6" name="object 106" descr=""/>
            <p:cNvSpPr/>
            <p:nvPr/>
          </p:nvSpPr>
          <p:spPr>
            <a:xfrm>
              <a:off x="873912" y="85822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7" name="object 107" descr=""/>
            <p:cNvSpPr/>
            <p:nvPr/>
          </p:nvSpPr>
          <p:spPr>
            <a:xfrm>
              <a:off x="6898487" y="858222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8" name="object 108" descr=""/>
            <p:cNvSpPr/>
            <p:nvPr/>
          </p:nvSpPr>
          <p:spPr>
            <a:xfrm>
              <a:off x="873912" y="873405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9" name="object 109" descr=""/>
            <p:cNvSpPr/>
            <p:nvPr/>
          </p:nvSpPr>
          <p:spPr>
            <a:xfrm>
              <a:off x="6898487" y="873405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 descr=""/>
            <p:cNvSpPr/>
            <p:nvPr/>
          </p:nvSpPr>
          <p:spPr>
            <a:xfrm>
              <a:off x="873912" y="888588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 descr=""/>
            <p:cNvSpPr/>
            <p:nvPr/>
          </p:nvSpPr>
          <p:spPr>
            <a:xfrm>
              <a:off x="6898487" y="888588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 descr=""/>
            <p:cNvSpPr/>
            <p:nvPr/>
          </p:nvSpPr>
          <p:spPr>
            <a:xfrm>
              <a:off x="873912" y="903772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 descr=""/>
            <p:cNvSpPr/>
            <p:nvPr/>
          </p:nvSpPr>
          <p:spPr>
            <a:xfrm>
              <a:off x="6898487" y="903772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4" name="object 114" descr=""/>
          <p:cNvSpPr txBox="1"/>
          <p:nvPr/>
        </p:nvSpPr>
        <p:spPr>
          <a:xfrm>
            <a:off x="876439" y="914354"/>
            <a:ext cx="6019800" cy="82677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755015">
              <a:lnSpc>
                <a:spcPct val="100000"/>
              </a:lnSpc>
              <a:spcBef>
                <a:spcPts val="95"/>
              </a:spcBef>
            </a:pPr>
            <a:r>
              <a:rPr dirty="0" sz="1000" spc="90">
                <a:latin typeface="Calibri"/>
                <a:cs typeface="Calibri"/>
              </a:rPr>
              <a:t>magnitude[i,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40">
                <a:latin typeface="Calibri"/>
                <a:cs typeface="Calibri"/>
              </a:rPr>
              <a:t>np.nan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1190"/>
              </a:spcBef>
            </a:pP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30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-45">
                <a:solidFill>
                  <a:srgbClr val="7F7F7F"/>
                </a:solidFill>
                <a:latin typeface="Calibri"/>
                <a:cs typeface="Calibri"/>
              </a:rPr>
              <a:t>Map</a:t>
            </a:r>
            <a:r>
              <a:rPr dirty="0" sz="1000" spc="31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phase</a:t>
            </a:r>
            <a:r>
              <a:rPr dirty="0" sz="1000" spc="30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90">
                <a:solidFill>
                  <a:srgbClr val="7F7F7F"/>
                </a:solidFill>
                <a:latin typeface="Calibri"/>
                <a:cs typeface="Calibri"/>
              </a:rPr>
              <a:t>to</a:t>
            </a:r>
            <a:r>
              <a:rPr dirty="0" sz="1000" spc="31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7F7F7F"/>
                </a:solidFill>
                <a:latin typeface="Calibri"/>
                <a:cs typeface="Calibri"/>
              </a:rPr>
              <a:t>hue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</a:pPr>
            <a:r>
              <a:rPr dirty="0" sz="1000">
                <a:latin typeface="Calibri"/>
                <a:cs typeface="Calibri"/>
              </a:rPr>
              <a:t>phase_norm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65">
                <a:latin typeface="Calibri"/>
                <a:cs typeface="Calibri"/>
              </a:rPr>
              <a:t>(phase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+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25">
                <a:latin typeface="Calibri"/>
                <a:cs typeface="Calibri"/>
              </a:rPr>
              <a:t>np.pi)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30">
                <a:latin typeface="Calibri"/>
                <a:cs typeface="Calibri"/>
              </a:rPr>
              <a:t>/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(2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*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14">
                <a:latin typeface="Calibri"/>
                <a:cs typeface="Calibri"/>
              </a:rPr>
              <a:t>np.pi)</a:t>
            </a:r>
            <a:endParaRPr sz="1000">
              <a:latin typeface="Calibri"/>
              <a:cs typeface="Calibri"/>
            </a:endParaRPr>
          </a:p>
          <a:p>
            <a:pPr marL="37465" marR="3051175">
              <a:lnSpc>
                <a:spcPct val="100000"/>
              </a:lnSpc>
              <a:spcBef>
                <a:spcPts val="1190"/>
              </a:spcBef>
            </a:pP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7F7F7F"/>
                </a:solidFill>
                <a:latin typeface="Calibri"/>
                <a:cs typeface="Calibri"/>
              </a:rPr>
              <a:t>Make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85">
                <a:solidFill>
                  <a:srgbClr val="7F7F7F"/>
                </a:solidFill>
                <a:latin typeface="Calibri"/>
                <a:cs typeface="Calibri"/>
              </a:rPr>
              <a:t>zeros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70">
                <a:solidFill>
                  <a:srgbClr val="7F7F7F"/>
                </a:solidFill>
                <a:latin typeface="Calibri"/>
                <a:cs typeface="Calibri"/>
              </a:rPr>
              <a:t>dark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and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25">
                <a:solidFill>
                  <a:srgbClr val="7F7F7F"/>
                </a:solidFill>
                <a:latin typeface="Calibri"/>
                <a:cs typeface="Calibri"/>
              </a:rPr>
              <a:t>larger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90">
                <a:solidFill>
                  <a:srgbClr val="7F7F7F"/>
                </a:solidFill>
                <a:latin typeface="Calibri"/>
                <a:cs typeface="Calibri"/>
              </a:rPr>
              <a:t>values</a:t>
            </a:r>
            <a:r>
              <a:rPr dirty="0" sz="1000" spc="29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00">
                <a:solidFill>
                  <a:srgbClr val="7F7F7F"/>
                </a:solidFill>
                <a:latin typeface="Calibri"/>
                <a:cs typeface="Calibri"/>
              </a:rPr>
              <a:t>brighter </a:t>
            </a:r>
            <a:r>
              <a:rPr dirty="0" sz="1000" spc="85">
                <a:latin typeface="Calibri"/>
                <a:cs typeface="Calibri"/>
              </a:rPr>
              <a:t>value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95">
                <a:latin typeface="Calibri"/>
                <a:cs typeface="Calibri"/>
              </a:rPr>
              <a:t>1.0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30">
                <a:latin typeface="Calibri"/>
                <a:cs typeface="Calibri"/>
              </a:rPr>
              <a:t>/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25">
                <a:latin typeface="Calibri"/>
                <a:cs typeface="Calibri"/>
              </a:rPr>
              <a:t>(1.0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+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40">
                <a:latin typeface="Calibri"/>
                <a:cs typeface="Calibri"/>
              </a:rPr>
              <a:t>magnitude)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90"/>
              </a:lnSpc>
            </a:pPr>
            <a:r>
              <a:rPr dirty="0" sz="1000" spc="100">
                <a:latin typeface="Calibri"/>
                <a:cs typeface="Calibri"/>
              </a:rPr>
              <a:t>saturation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np.ones_like(value)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1195"/>
              </a:spcBef>
            </a:pP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26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HSV</a:t>
            </a:r>
            <a:r>
              <a:rPr dirty="0" sz="1000" spc="26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7F7F7F"/>
                </a:solidFill>
                <a:latin typeface="Calibri"/>
                <a:cs typeface="Calibri"/>
              </a:rPr>
              <a:t>image</a:t>
            </a:r>
            <a:endParaRPr sz="1000">
              <a:latin typeface="Calibri"/>
              <a:cs typeface="Calibri"/>
            </a:endParaRPr>
          </a:p>
          <a:p>
            <a:pPr marL="37465" marR="2120900">
              <a:lnSpc>
                <a:spcPts val="1200"/>
              </a:lnSpc>
              <a:spcBef>
                <a:spcPts val="35"/>
              </a:spcBef>
            </a:pPr>
            <a:r>
              <a:rPr dirty="0" sz="1000" spc="65">
                <a:latin typeface="Calibri"/>
                <a:cs typeface="Calibri"/>
              </a:rPr>
              <a:t>hsv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00">
                <a:latin typeface="Calibri"/>
                <a:cs typeface="Calibri"/>
              </a:rPr>
              <a:t>np.zeros((Re.shape[0],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95">
                <a:latin typeface="Calibri"/>
                <a:cs typeface="Calibri"/>
              </a:rPr>
              <a:t>Re.shape[1],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65">
                <a:latin typeface="Calibri"/>
                <a:cs typeface="Calibri"/>
              </a:rPr>
              <a:t>3),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dtype=</a:t>
            </a:r>
            <a:r>
              <a:rPr dirty="0" sz="1000" spc="90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0">
                <a:latin typeface="Calibri"/>
                <a:cs typeface="Calibri"/>
              </a:rPr>
              <a:t>) </a:t>
            </a:r>
            <a:r>
              <a:rPr dirty="0" sz="1000" spc="185">
                <a:latin typeface="Calibri"/>
                <a:cs typeface="Calibri"/>
              </a:rPr>
              <a:t>hsv[...,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0]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phase_norm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50"/>
              </a:lnSpc>
            </a:pPr>
            <a:r>
              <a:rPr dirty="0" sz="1000" spc="185">
                <a:latin typeface="Calibri"/>
                <a:cs typeface="Calibri"/>
              </a:rPr>
              <a:t>hsv[...,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1]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saturation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</a:pPr>
            <a:r>
              <a:rPr dirty="0" sz="1000" spc="185">
                <a:latin typeface="Calibri"/>
                <a:cs typeface="Calibri"/>
              </a:rPr>
              <a:t>hsv[...,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2]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75">
                <a:latin typeface="Calibri"/>
                <a:cs typeface="Calibri"/>
              </a:rPr>
              <a:t>value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190"/>
              </a:spcBef>
            </a:pPr>
            <a:r>
              <a:rPr dirty="0" sz="1000" spc="70">
                <a:latin typeface="Calibri"/>
                <a:cs typeface="Calibri"/>
              </a:rPr>
              <a:t>rgb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75">
                <a:latin typeface="Calibri"/>
                <a:cs typeface="Calibri"/>
              </a:rPr>
              <a:t>hsv_to_rgb(hsv)</a:t>
            </a:r>
            <a:endParaRPr sz="1000">
              <a:latin typeface="Calibri"/>
              <a:cs typeface="Calibri"/>
            </a:endParaRPr>
          </a:p>
          <a:p>
            <a:pPr marL="37465" marR="4180204">
              <a:lnSpc>
                <a:spcPct val="100000"/>
              </a:lnSpc>
              <a:spcBef>
                <a:spcPts val="1195"/>
              </a:spcBef>
            </a:pPr>
            <a:r>
              <a:rPr dirty="0" sz="1000" spc="150">
                <a:latin typeface="Calibri"/>
                <a:cs typeface="Calibri"/>
              </a:rPr>
              <a:t>plt.figure(figsize=(8,</a:t>
            </a:r>
            <a:r>
              <a:rPr dirty="0" sz="1000" spc="39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10)) </a:t>
            </a:r>
            <a:r>
              <a:rPr dirty="0" sz="1000" spc="70">
                <a:latin typeface="Calibri"/>
                <a:cs typeface="Calibri"/>
              </a:rPr>
              <a:t>plt.imshow(</a:t>
            </a:r>
            <a:endParaRPr sz="1000">
              <a:latin typeface="Calibri"/>
              <a:cs typeface="Calibri"/>
            </a:endParaRPr>
          </a:p>
          <a:p>
            <a:pPr marL="276860">
              <a:lnSpc>
                <a:spcPts val="1190"/>
              </a:lnSpc>
            </a:pPr>
            <a:r>
              <a:rPr dirty="0" sz="1000" spc="100">
                <a:latin typeface="Calibri"/>
                <a:cs typeface="Calibri"/>
              </a:rPr>
              <a:t>rgb,</a:t>
            </a:r>
            <a:endParaRPr sz="1000">
              <a:latin typeface="Calibri"/>
              <a:cs typeface="Calibri"/>
            </a:endParaRPr>
          </a:p>
          <a:p>
            <a:pPr marL="276860" marR="1217295">
              <a:lnSpc>
                <a:spcPts val="1200"/>
              </a:lnSpc>
              <a:spcBef>
                <a:spcPts val="35"/>
              </a:spcBef>
            </a:pPr>
            <a:r>
              <a:rPr dirty="0" sz="1000" spc="110">
                <a:latin typeface="Calibri"/>
                <a:cs typeface="Calibri"/>
              </a:rPr>
              <a:t>extent=[re_vals.</a:t>
            </a:r>
            <a:r>
              <a:rPr dirty="0" sz="1000" spc="110">
                <a:solidFill>
                  <a:srgbClr val="0000FF"/>
                </a:solidFill>
                <a:latin typeface="Calibri"/>
                <a:cs typeface="Calibri"/>
              </a:rPr>
              <a:t>min</a:t>
            </a:r>
            <a:r>
              <a:rPr dirty="0" sz="1000" spc="110">
                <a:latin typeface="Calibri"/>
                <a:cs typeface="Calibri"/>
              </a:rPr>
              <a:t>(),</a:t>
            </a:r>
            <a:r>
              <a:rPr dirty="0" sz="1000" spc="35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re_vals.</a:t>
            </a:r>
            <a:r>
              <a:rPr dirty="0" sz="1000" spc="110">
                <a:solidFill>
                  <a:srgbClr val="0000FF"/>
                </a:solidFill>
                <a:latin typeface="Calibri"/>
                <a:cs typeface="Calibri"/>
              </a:rPr>
              <a:t>max</a:t>
            </a:r>
            <a:r>
              <a:rPr dirty="0" sz="1000" spc="110">
                <a:latin typeface="Calibri"/>
                <a:cs typeface="Calibri"/>
              </a:rPr>
              <a:t>(),</a:t>
            </a:r>
            <a:r>
              <a:rPr dirty="0" sz="1000" spc="360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im_vals.</a:t>
            </a:r>
            <a:r>
              <a:rPr dirty="0" sz="1000" spc="110">
                <a:solidFill>
                  <a:srgbClr val="0000FF"/>
                </a:solidFill>
                <a:latin typeface="Calibri"/>
                <a:cs typeface="Calibri"/>
              </a:rPr>
              <a:t>min</a:t>
            </a:r>
            <a:r>
              <a:rPr dirty="0" sz="1000" spc="110">
                <a:latin typeface="Calibri"/>
                <a:cs typeface="Calibri"/>
              </a:rPr>
              <a:t>(),</a:t>
            </a:r>
            <a:r>
              <a:rPr dirty="0" sz="1000" spc="360">
                <a:latin typeface="Calibri"/>
                <a:cs typeface="Calibri"/>
              </a:rPr>
              <a:t> </a:t>
            </a:r>
            <a:r>
              <a:rPr dirty="0" sz="1000" spc="95">
                <a:latin typeface="Calibri"/>
                <a:cs typeface="Calibri"/>
              </a:rPr>
              <a:t>im_vals.</a:t>
            </a:r>
            <a:r>
              <a:rPr dirty="0" sz="1000" spc="95">
                <a:solidFill>
                  <a:srgbClr val="0000FF"/>
                </a:solidFill>
                <a:latin typeface="Calibri"/>
                <a:cs typeface="Calibri"/>
              </a:rPr>
              <a:t>max</a:t>
            </a:r>
            <a:r>
              <a:rPr dirty="0" sz="1000" spc="95">
                <a:latin typeface="Calibri"/>
                <a:cs typeface="Calibri"/>
              </a:rPr>
              <a:t>()], origin=</a:t>
            </a:r>
            <a:r>
              <a:rPr dirty="0" sz="1000" spc="95">
                <a:solidFill>
                  <a:srgbClr val="FF0000"/>
                </a:solidFill>
                <a:latin typeface="Calibri"/>
                <a:cs typeface="Calibri"/>
              </a:rPr>
              <a:t>"lower"</a:t>
            </a:r>
            <a:r>
              <a:rPr dirty="0" sz="1000" spc="95">
                <a:latin typeface="Calibri"/>
                <a:cs typeface="Calibri"/>
              </a:rPr>
              <a:t>,</a:t>
            </a:r>
            <a:endParaRPr sz="1000">
              <a:latin typeface="Calibri"/>
              <a:cs typeface="Calibri"/>
            </a:endParaRPr>
          </a:p>
          <a:p>
            <a:pPr marL="276860">
              <a:lnSpc>
                <a:spcPts val="1150"/>
              </a:lnSpc>
            </a:pPr>
            <a:r>
              <a:rPr dirty="0" sz="1000" spc="60">
                <a:latin typeface="Calibri"/>
                <a:cs typeface="Calibri"/>
              </a:rPr>
              <a:t>aspect=</a:t>
            </a:r>
            <a:r>
              <a:rPr dirty="0" sz="1000" spc="60">
                <a:solidFill>
                  <a:srgbClr val="FF0000"/>
                </a:solidFill>
                <a:latin typeface="Calibri"/>
                <a:cs typeface="Calibri"/>
              </a:rPr>
              <a:t>"auto"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</a:pPr>
            <a:r>
              <a:rPr dirty="0" sz="1000" spc="17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37465" marR="1988185">
              <a:lnSpc>
                <a:spcPct val="199200"/>
              </a:lnSpc>
            </a:pPr>
            <a:r>
              <a:rPr dirty="0" sz="1000" spc="145">
                <a:latin typeface="Calibri"/>
                <a:cs typeface="Calibri"/>
              </a:rPr>
              <a:t>plt.axvline(0.5,</a:t>
            </a:r>
            <a:r>
              <a:rPr dirty="0" sz="1000" spc="335">
                <a:latin typeface="Calibri"/>
                <a:cs typeface="Calibri"/>
              </a:rPr>
              <a:t> </a:t>
            </a:r>
            <a:r>
              <a:rPr dirty="0" sz="1000" spc="95">
                <a:latin typeface="Calibri"/>
                <a:cs typeface="Calibri"/>
              </a:rPr>
              <a:t>color=</a:t>
            </a:r>
            <a:r>
              <a:rPr dirty="0" sz="1000" spc="95">
                <a:solidFill>
                  <a:srgbClr val="FF0000"/>
                </a:solidFill>
                <a:latin typeface="Calibri"/>
                <a:cs typeface="Calibri"/>
              </a:rPr>
              <a:t>"white"</a:t>
            </a:r>
            <a:r>
              <a:rPr dirty="0" sz="1000" spc="95">
                <a:latin typeface="Calibri"/>
                <a:cs typeface="Calibri"/>
              </a:rPr>
              <a:t>,</a:t>
            </a:r>
            <a:r>
              <a:rPr dirty="0" sz="1000" spc="340">
                <a:latin typeface="Calibri"/>
                <a:cs typeface="Calibri"/>
              </a:rPr>
              <a:t> </a:t>
            </a:r>
            <a:r>
              <a:rPr dirty="0" sz="1000" spc="135">
                <a:latin typeface="Calibri"/>
                <a:cs typeface="Calibri"/>
              </a:rPr>
              <a:t>linestyle=</a:t>
            </a:r>
            <a:r>
              <a:rPr dirty="0" sz="1000" spc="135">
                <a:solidFill>
                  <a:srgbClr val="FF0000"/>
                </a:solidFill>
                <a:latin typeface="Calibri"/>
                <a:cs typeface="Calibri"/>
              </a:rPr>
              <a:t>"-</a:t>
            </a:r>
            <a:r>
              <a:rPr dirty="0" sz="1000" spc="22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dirty="0" sz="1000" spc="195">
                <a:solidFill>
                  <a:srgbClr val="FF0000"/>
                </a:solidFill>
                <a:latin typeface="Calibri"/>
                <a:cs typeface="Calibri"/>
              </a:rPr>
              <a:t>"</a:t>
            </a:r>
            <a:r>
              <a:rPr dirty="0" sz="1000" spc="195">
                <a:latin typeface="Calibri"/>
                <a:cs typeface="Calibri"/>
              </a:rPr>
              <a:t>,</a:t>
            </a:r>
            <a:r>
              <a:rPr dirty="0" sz="1000" spc="340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linewidth=1)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00">
                <a:solidFill>
                  <a:srgbClr val="7F7F7F"/>
                </a:solidFill>
                <a:latin typeface="Calibri"/>
                <a:cs typeface="Calibri"/>
              </a:rPr>
              <a:t>Optional:</a:t>
            </a:r>
            <a:r>
              <a:rPr dirty="0" sz="1000" spc="29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mark</a:t>
            </a:r>
            <a:r>
              <a:rPr dirty="0" sz="1000" spc="29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200">
                <a:solidFill>
                  <a:srgbClr val="7F7F7F"/>
                </a:solidFill>
                <a:latin typeface="Calibri"/>
                <a:cs typeface="Calibri"/>
              </a:rPr>
              <a:t>first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few</a:t>
            </a:r>
            <a:r>
              <a:rPr dirty="0" sz="1000" spc="29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known</a:t>
            </a:r>
            <a:r>
              <a:rPr dirty="0" sz="1000" spc="29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75">
                <a:solidFill>
                  <a:srgbClr val="7F7F7F"/>
                </a:solidFill>
                <a:latin typeface="Calibri"/>
                <a:cs typeface="Calibri"/>
              </a:rPr>
              <a:t>zeros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95"/>
              </a:lnSpc>
            </a:pPr>
            <a:r>
              <a:rPr dirty="0" sz="1000" spc="55">
                <a:latin typeface="Calibri"/>
                <a:cs typeface="Calibri"/>
              </a:rPr>
              <a:t>zeros_im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75">
                <a:latin typeface="Calibri"/>
                <a:cs typeface="Calibri"/>
              </a:rPr>
              <a:t>[14.134725,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55">
                <a:latin typeface="Calibri"/>
                <a:cs typeface="Calibri"/>
              </a:rPr>
              <a:t>21.022040,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55">
                <a:latin typeface="Calibri"/>
                <a:cs typeface="Calibri"/>
              </a:rPr>
              <a:t>25.010858,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45">
                <a:latin typeface="Calibri"/>
                <a:cs typeface="Calibri"/>
              </a:rPr>
              <a:t>30.424876]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95"/>
              </a:lnSpc>
            </a:pPr>
            <a:r>
              <a:rPr dirty="0" sz="1000" spc="125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180">
                <a:latin typeface="Calibri"/>
                <a:cs typeface="Calibri"/>
              </a:rPr>
              <a:t>t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70">
                <a:latin typeface="Calibri"/>
                <a:cs typeface="Calibri"/>
              </a:rPr>
              <a:t>zeros_im:</a:t>
            </a:r>
            <a:endParaRPr sz="1000">
              <a:latin typeface="Calibri"/>
              <a:cs typeface="Calibri"/>
            </a:endParaRPr>
          </a:p>
          <a:p>
            <a:pPr marL="276860">
              <a:lnSpc>
                <a:spcPts val="1200"/>
              </a:lnSpc>
            </a:pPr>
            <a:r>
              <a:rPr dirty="0" sz="1000" spc="150">
                <a:latin typeface="Calibri"/>
                <a:cs typeface="Calibri"/>
              </a:rPr>
              <a:t>plt.plot(0.5,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225">
                <a:latin typeface="Calibri"/>
                <a:cs typeface="Calibri"/>
              </a:rPr>
              <a:t>t,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’wo’</a:t>
            </a:r>
            <a:r>
              <a:rPr dirty="0" sz="1000" spc="120">
                <a:latin typeface="Calibri"/>
                <a:cs typeface="Calibri"/>
              </a:rPr>
              <a:t>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65">
                <a:latin typeface="Calibri"/>
                <a:cs typeface="Calibri"/>
              </a:rPr>
              <a:t>markersize=3)</a:t>
            </a:r>
            <a:endParaRPr sz="1000">
              <a:latin typeface="Calibri"/>
              <a:cs typeface="Calibri"/>
            </a:endParaRPr>
          </a:p>
          <a:p>
            <a:pPr marL="37465" marR="3383279">
              <a:lnSpc>
                <a:spcPct val="100000"/>
              </a:lnSpc>
              <a:spcBef>
                <a:spcPts val="1190"/>
              </a:spcBef>
            </a:pPr>
            <a:r>
              <a:rPr dirty="0" sz="1000" spc="120">
                <a:latin typeface="Calibri"/>
                <a:cs typeface="Calibri"/>
              </a:rPr>
              <a:t>plt.title(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"Domain</a:t>
            </a:r>
            <a:r>
              <a:rPr dirty="0" sz="1000" spc="30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95">
                <a:solidFill>
                  <a:srgbClr val="FF0000"/>
                </a:solidFill>
                <a:latin typeface="Calibri"/>
                <a:cs typeface="Calibri"/>
              </a:rPr>
              <a:t>Coloring</a:t>
            </a:r>
            <a:r>
              <a:rPr dirty="0" sz="1000" spc="30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05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1000" spc="30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30">
                <a:solidFill>
                  <a:srgbClr val="FF0000"/>
                </a:solidFill>
                <a:latin typeface="Calibri"/>
                <a:cs typeface="Calibri"/>
              </a:rPr>
              <a:t>zeta(s)"</a:t>
            </a:r>
            <a:r>
              <a:rPr dirty="0" sz="1000" spc="130">
                <a:latin typeface="Calibri"/>
                <a:cs typeface="Calibri"/>
              </a:rPr>
              <a:t>) plt.xlabel(</a:t>
            </a:r>
            <a:r>
              <a:rPr dirty="0" sz="1000" spc="130">
                <a:solidFill>
                  <a:srgbClr val="FF0000"/>
                </a:solidFill>
                <a:latin typeface="Calibri"/>
                <a:cs typeface="Calibri"/>
              </a:rPr>
              <a:t>"Re(s)"</a:t>
            </a:r>
            <a:r>
              <a:rPr dirty="0" sz="1000" spc="13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37465" marR="4711700">
              <a:lnSpc>
                <a:spcPts val="1200"/>
              </a:lnSpc>
              <a:spcBef>
                <a:spcPts val="35"/>
              </a:spcBef>
            </a:pPr>
            <a:r>
              <a:rPr dirty="0" sz="1000" spc="130">
                <a:latin typeface="Calibri"/>
                <a:cs typeface="Calibri"/>
              </a:rPr>
              <a:t>plt.ylabel(</a:t>
            </a:r>
            <a:r>
              <a:rPr dirty="0" sz="1000" spc="130">
                <a:solidFill>
                  <a:srgbClr val="FF0000"/>
                </a:solidFill>
                <a:latin typeface="Calibri"/>
                <a:cs typeface="Calibri"/>
              </a:rPr>
              <a:t>"Im(s)"</a:t>
            </a:r>
            <a:r>
              <a:rPr dirty="0" sz="1000" spc="130">
                <a:latin typeface="Calibri"/>
                <a:cs typeface="Calibri"/>
              </a:rPr>
              <a:t>) </a:t>
            </a:r>
            <a:r>
              <a:rPr dirty="0" sz="1000" spc="125">
                <a:latin typeface="Calibri"/>
                <a:cs typeface="Calibri"/>
              </a:rPr>
              <a:t>plt.tight_layout()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50"/>
              </a:lnSpc>
            </a:pPr>
            <a:r>
              <a:rPr dirty="0" sz="1000" spc="100">
                <a:latin typeface="Calibri"/>
                <a:cs typeface="Calibri"/>
              </a:rPr>
              <a:t>plt.savefig(</a:t>
            </a:r>
            <a:r>
              <a:rPr dirty="0" sz="1000" spc="100">
                <a:solidFill>
                  <a:srgbClr val="FF0000"/>
                </a:solidFill>
                <a:latin typeface="Calibri"/>
                <a:cs typeface="Calibri"/>
              </a:rPr>
              <a:t>"zeta_phase_corrected.png"</a:t>
            </a:r>
            <a:r>
              <a:rPr dirty="0" sz="1000" spc="100">
                <a:latin typeface="Calibri"/>
                <a:cs typeface="Calibri"/>
              </a:rPr>
              <a:t>,</a:t>
            </a:r>
            <a:r>
              <a:rPr dirty="0" sz="1000" spc="345">
                <a:latin typeface="Calibri"/>
                <a:cs typeface="Calibri"/>
              </a:rPr>
              <a:t> </a:t>
            </a:r>
            <a:r>
              <a:rPr dirty="0" sz="1000" spc="75">
                <a:latin typeface="Calibri"/>
                <a:cs typeface="Calibri"/>
              </a:rPr>
              <a:t>dpi=300,</a:t>
            </a:r>
            <a:r>
              <a:rPr dirty="0" sz="1000" spc="350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bbox_inches=</a:t>
            </a:r>
            <a:r>
              <a:rPr dirty="0" sz="1000" spc="80">
                <a:solidFill>
                  <a:srgbClr val="FF0000"/>
                </a:solidFill>
                <a:latin typeface="Calibri"/>
                <a:cs typeface="Calibri"/>
              </a:rPr>
              <a:t>"tight"</a:t>
            </a:r>
            <a:r>
              <a:rPr dirty="0" sz="1000" spc="8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</a:pPr>
            <a:r>
              <a:rPr dirty="0" sz="1000" spc="100">
                <a:latin typeface="Calibri"/>
                <a:cs typeface="Calibri"/>
              </a:rPr>
              <a:t>plt.show()</a:t>
            </a: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75"/>
              </a:spcBef>
            </a:pP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tabLst>
                <a:tab pos="470534" algn="l"/>
              </a:tabLst>
            </a:pPr>
            <a:r>
              <a:rPr dirty="0" sz="1200" spc="100" b="1">
                <a:latin typeface="Calibri"/>
                <a:cs typeface="Calibri"/>
              </a:rPr>
              <a:t>A.2</a:t>
            </a:r>
            <a:r>
              <a:rPr dirty="0" sz="1200" b="1">
                <a:latin typeface="Calibri"/>
                <a:cs typeface="Calibri"/>
              </a:rPr>
              <a:t>	</a:t>
            </a:r>
            <a:r>
              <a:rPr dirty="0" sz="1200" spc="120" b="1">
                <a:latin typeface="Calibri"/>
                <a:cs typeface="Calibri"/>
              </a:rPr>
              <a:t>Python</a:t>
            </a:r>
            <a:r>
              <a:rPr dirty="0" sz="1200" spc="195" b="1">
                <a:latin typeface="Calibri"/>
                <a:cs typeface="Calibri"/>
              </a:rPr>
              <a:t> </a:t>
            </a:r>
            <a:r>
              <a:rPr dirty="0" sz="1200" spc="120" b="1">
                <a:latin typeface="Calibri"/>
                <a:cs typeface="Calibri"/>
              </a:rPr>
              <a:t>Code</a:t>
            </a:r>
            <a:r>
              <a:rPr dirty="0" sz="1200" spc="200" b="1">
                <a:latin typeface="Calibri"/>
                <a:cs typeface="Calibri"/>
              </a:rPr>
              <a:t> </a:t>
            </a:r>
            <a:r>
              <a:rPr dirty="0" sz="1200" spc="55" b="1">
                <a:latin typeface="Calibri"/>
                <a:cs typeface="Calibri"/>
              </a:rPr>
              <a:t>for</a:t>
            </a:r>
            <a:r>
              <a:rPr dirty="0" sz="1200" spc="195" b="1">
                <a:latin typeface="Calibri"/>
                <a:cs typeface="Calibri"/>
              </a:rPr>
              <a:t> </a:t>
            </a:r>
            <a:r>
              <a:rPr dirty="0" sz="1200" spc="70" b="1">
                <a:latin typeface="Calibri"/>
                <a:cs typeface="Calibri"/>
              </a:rPr>
              <a:t>the</a:t>
            </a:r>
            <a:r>
              <a:rPr dirty="0" sz="1200" spc="200" b="1">
                <a:latin typeface="Calibri"/>
                <a:cs typeface="Calibri"/>
              </a:rPr>
              <a:t> </a:t>
            </a:r>
            <a:r>
              <a:rPr dirty="0" sz="1200" spc="90" b="1">
                <a:latin typeface="Calibri"/>
                <a:cs typeface="Calibri"/>
              </a:rPr>
              <a:t>Three-</a:t>
            </a:r>
            <a:r>
              <a:rPr dirty="0" sz="1200" spc="95" b="1">
                <a:latin typeface="Calibri"/>
                <a:cs typeface="Calibri"/>
              </a:rPr>
              <a:t>Dimensional</a:t>
            </a:r>
            <a:r>
              <a:rPr dirty="0" sz="1200" spc="195" b="1">
                <a:latin typeface="Calibri"/>
                <a:cs typeface="Calibri"/>
              </a:rPr>
              <a:t> </a:t>
            </a:r>
            <a:r>
              <a:rPr dirty="0" sz="1200" spc="80" b="1">
                <a:latin typeface="Calibri"/>
                <a:cs typeface="Calibri"/>
              </a:rPr>
              <a:t>Surface</a:t>
            </a:r>
            <a:r>
              <a:rPr dirty="0" sz="1200" spc="200" b="1">
                <a:latin typeface="Calibri"/>
                <a:cs typeface="Calibri"/>
              </a:rPr>
              <a:t> </a:t>
            </a:r>
            <a:r>
              <a:rPr dirty="0" sz="1200" spc="100" b="1">
                <a:latin typeface="Calibri"/>
                <a:cs typeface="Calibri"/>
              </a:rPr>
              <a:t>Plot</a:t>
            </a:r>
            <a:endParaRPr sz="1200">
              <a:latin typeface="Calibri"/>
              <a:cs typeface="Calibri"/>
            </a:endParaRPr>
          </a:p>
          <a:p>
            <a:pPr marL="37465">
              <a:lnSpc>
                <a:spcPts val="1200"/>
              </a:lnSpc>
              <a:spcBef>
                <a:spcPts val="1280"/>
              </a:spcBef>
            </a:pP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24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latin typeface="Calibri"/>
                <a:cs typeface="Calibri"/>
              </a:rPr>
              <a:t>numpy</a:t>
            </a:r>
            <a:r>
              <a:rPr dirty="0" sz="1000" spc="24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24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np</a:t>
            </a:r>
            <a:endParaRPr sz="1000">
              <a:latin typeface="Calibri"/>
              <a:cs typeface="Calibri"/>
            </a:endParaRPr>
          </a:p>
          <a:p>
            <a:pPr marL="37465" marR="3914140">
              <a:lnSpc>
                <a:spcPts val="1200"/>
              </a:lnSpc>
              <a:spcBef>
                <a:spcPts val="40"/>
              </a:spcBef>
            </a:pP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32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matplotlib.pyplot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30">
                <a:latin typeface="Calibri"/>
                <a:cs typeface="Calibri"/>
              </a:rPr>
              <a:t>plt </a:t>
            </a: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254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-35">
                <a:latin typeface="Calibri"/>
                <a:cs typeface="Calibri"/>
              </a:rPr>
              <a:t>mpmath</a:t>
            </a:r>
            <a:r>
              <a:rPr dirty="0" sz="1000" spc="26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as</a:t>
            </a:r>
            <a:r>
              <a:rPr dirty="0" sz="1000" spc="260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mp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50"/>
              </a:lnSpc>
            </a:pPr>
            <a:r>
              <a:rPr dirty="0" sz="1000">
                <a:solidFill>
                  <a:srgbClr val="0000FF"/>
                </a:solidFill>
                <a:latin typeface="Calibri"/>
                <a:cs typeface="Calibri"/>
              </a:rPr>
              <a:t>from</a:t>
            </a:r>
            <a:r>
              <a:rPr dirty="0" sz="1000" spc="34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mpl_toolkits.mplot3d</a:t>
            </a:r>
            <a:r>
              <a:rPr dirty="0" sz="1000" spc="345">
                <a:latin typeface="Calibri"/>
                <a:cs typeface="Calibri"/>
              </a:rPr>
              <a:t> </a:t>
            </a:r>
            <a:r>
              <a:rPr dirty="0" sz="1000" spc="55">
                <a:solidFill>
                  <a:srgbClr val="0000FF"/>
                </a:solidFill>
                <a:latin typeface="Calibri"/>
                <a:cs typeface="Calibri"/>
              </a:rPr>
              <a:t>import</a:t>
            </a:r>
            <a:r>
              <a:rPr dirty="0" sz="1000" spc="345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Axes3D</a:t>
            </a:r>
            <a:r>
              <a:rPr dirty="0" sz="1000" spc="345"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60">
                <a:solidFill>
                  <a:srgbClr val="7F7F7F"/>
                </a:solidFill>
                <a:latin typeface="Calibri"/>
                <a:cs typeface="Calibri"/>
              </a:rPr>
              <a:t>noqa: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7F7F7F"/>
                </a:solidFill>
                <a:latin typeface="Calibri"/>
                <a:cs typeface="Calibri"/>
              </a:rPr>
              <a:t>F401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190"/>
              </a:spcBef>
            </a:pPr>
            <a:r>
              <a:rPr dirty="0" sz="1000">
                <a:latin typeface="Calibri"/>
                <a:cs typeface="Calibri"/>
              </a:rPr>
              <a:t>mp.dps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65">
                <a:latin typeface="Calibri"/>
                <a:cs typeface="Calibri"/>
              </a:rPr>
              <a:t> </a:t>
            </a:r>
            <a:r>
              <a:rPr dirty="0" sz="1000" spc="-25">
                <a:latin typeface="Calibri"/>
                <a:cs typeface="Calibri"/>
              </a:rPr>
              <a:t>30</a:t>
            </a:r>
            <a:endParaRPr sz="1000">
              <a:latin typeface="Calibri"/>
              <a:cs typeface="Calibri"/>
            </a:endParaRPr>
          </a:p>
          <a:p>
            <a:pPr marL="37465" marR="3582035">
              <a:lnSpc>
                <a:spcPct val="100000"/>
              </a:lnSpc>
              <a:spcBef>
                <a:spcPts val="1190"/>
              </a:spcBef>
            </a:pP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34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55">
                <a:solidFill>
                  <a:srgbClr val="7F7F7F"/>
                </a:solidFill>
                <a:latin typeface="Calibri"/>
                <a:cs typeface="Calibri"/>
              </a:rPr>
              <a:t>Region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7F7F7F"/>
                </a:solidFill>
                <a:latin typeface="Calibri"/>
                <a:cs typeface="Calibri"/>
              </a:rPr>
              <a:t>in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65">
                <a:solidFill>
                  <a:srgbClr val="7F7F7F"/>
                </a:solidFill>
                <a:latin typeface="Calibri"/>
                <a:cs typeface="Calibri"/>
              </a:rPr>
              <a:t>the</a:t>
            </a:r>
            <a:r>
              <a:rPr dirty="0" sz="1000" spc="34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complex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50">
                <a:solidFill>
                  <a:srgbClr val="7F7F7F"/>
                </a:solidFill>
                <a:latin typeface="Calibri"/>
                <a:cs typeface="Calibri"/>
              </a:rPr>
              <a:t>plane</a:t>
            </a:r>
            <a:r>
              <a:rPr dirty="0" sz="1000" spc="50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re_vals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20">
                <a:latin typeface="Calibri"/>
                <a:cs typeface="Calibri"/>
              </a:rPr>
              <a:t>np.linspace(0.2,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40">
                <a:latin typeface="Calibri"/>
                <a:cs typeface="Calibri"/>
              </a:rPr>
              <a:t>0.8,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35">
                <a:latin typeface="Calibri"/>
                <a:cs typeface="Calibri"/>
              </a:rPr>
              <a:t>160)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ts val="1190"/>
              </a:lnSpc>
            </a:pPr>
            <a:r>
              <a:rPr dirty="0" sz="1000" spc="80">
                <a:latin typeface="Calibri"/>
                <a:cs typeface="Calibri"/>
              </a:rPr>
              <a:t>im_vals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np.linspace(10.0,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35.0,</a:t>
            </a:r>
            <a:r>
              <a:rPr dirty="0" sz="1000" spc="330">
                <a:latin typeface="Calibri"/>
                <a:cs typeface="Calibri"/>
              </a:rPr>
              <a:t> </a:t>
            </a:r>
            <a:r>
              <a:rPr dirty="0" sz="1000" spc="35">
                <a:latin typeface="Calibri"/>
                <a:cs typeface="Calibri"/>
              </a:rPr>
              <a:t>220)</a:t>
            </a:r>
            <a:endParaRPr sz="1000">
              <a:latin typeface="Calibri"/>
              <a:cs typeface="Calibri"/>
            </a:endParaRPr>
          </a:p>
          <a:p>
            <a:pPr marL="37465">
              <a:lnSpc>
                <a:spcPct val="100000"/>
              </a:lnSpc>
              <a:spcBef>
                <a:spcPts val="1195"/>
              </a:spcBef>
            </a:pPr>
            <a:r>
              <a:rPr dirty="0" sz="1000" spc="90">
                <a:latin typeface="Calibri"/>
                <a:cs typeface="Calibri"/>
              </a:rPr>
              <a:t>Re,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Im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np.meshgrid(re_vals,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im_vals)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15" name="object 1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73912" y="947292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151828"/>
                </a:moveTo>
                <a:lnTo>
                  <a:pt x="0" y="0"/>
                </a:lnTo>
              </a:path>
            </a:pathLst>
          </a:custGeom>
          <a:ln w="505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871372" y="944752"/>
            <a:ext cx="6029960" cy="5927090"/>
            <a:chOff x="871372" y="944752"/>
            <a:chExt cx="6029960" cy="5927090"/>
          </a:xfrm>
        </p:grpSpPr>
        <p:sp>
          <p:nvSpPr>
            <p:cNvPr id="4" name="object 4" descr=""/>
            <p:cNvSpPr/>
            <p:nvPr/>
          </p:nvSpPr>
          <p:spPr>
            <a:xfrm>
              <a:off x="6898487" y="94729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873912" y="109913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898487" y="109913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873912" y="125096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898487" y="125096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873912" y="140279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898487" y="140279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873912" y="155461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6898487" y="155461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873912" y="170644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6898487" y="170644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73912" y="185828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6898487" y="185828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873912" y="201011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6898487" y="201011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873912" y="216194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6898487" y="216194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873912" y="231377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6898487" y="231377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873912" y="246560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6898487" y="246560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873912" y="26174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898487" y="261743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873912" y="276927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6898487" y="276927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873912" y="292110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6898487" y="292110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873912" y="307293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6898487" y="307293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873912" y="322475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6898487" y="322475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873912" y="33765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6898487" y="337658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873912" y="35284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6898487" y="352841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873912" y="368025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6898487" y="368025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873912" y="383208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898487" y="383208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873912" y="398391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6898487" y="3983913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873912" y="413574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 descr=""/>
            <p:cNvSpPr/>
            <p:nvPr/>
          </p:nvSpPr>
          <p:spPr>
            <a:xfrm>
              <a:off x="6898487" y="413574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 descr=""/>
            <p:cNvSpPr/>
            <p:nvPr/>
          </p:nvSpPr>
          <p:spPr>
            <a:xfrm>
              <a:off x="873912" y="428757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 descr=""/>
            <p:cNvSpPr/>
            <p:nvPr/>
          </p:nvSpPr>
          <p:spPr>
            <a:xfrm>
              <a:off x="6898487" y="428757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 descr=""/>
            <p:cNvSpPr/>
            <p:nvPr/>
          </p:nvSpPr>
          <p:spPr>
            <a:xfrm>
              <a:off x="873912" y="443939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 descr=""/>
            <p:cNvSpPr/>
            <p:nvPr/>
          </p:nvSpPr>
          <p:spPr>
            <a:xfrm>
              <a:off x="6898487" y="443939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 descr=""/>
            <p:cNvSpPr/>
            <p:nvPr/>
          </p:nvSpPr>
          <p:spPr>
            <a:xfrm>
              <a:off x="873912" y="459124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 descr=""/>
            <p:cNvSpPr/>
            <p:nvPr/>
          </p:nvSpPr>
          <p:spPr>
            <a:xfrm>
              <a:off x="6898487" y="4591240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873912" y="474306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 descr=""/>
            <p:cNvSpPr/>
            <p:nvPr/>
          </p:nvSpPr>
          <p:spPr>
            <a:xfrm>
              <a:off x="6898487" y="474306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 descr=""/>
            <p:cNvSpPr/>
            <p:nvPr/>
          </p:nvSpPr>
          <p:spPr>
            <a:xfrm>
              <a:off x="873912" y="489489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 descr=""/>
            <p:cNvSpPr/>
            <p:nvPr/>
          </p:nvSpPr>
          <p:spPr>
            <a:xfrm>
              <a:off x="6898487" y="489489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7" name="object 57" descr=""/>
            <p:cNvSpPr/>
            <p:nvPr/>
          </p:nvSpPr>
          <p:spPr>
            <a:xfrm>
              <a:off x="873912" y="504672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8" name="object 58" descr=""/>
            <p:cNvSpPr/>
            <p:nvPr/>
          </p:nvSpPr>
          <p:spPr>
            <a:xfrm>
              <a:off x="6898487" y="504672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 descr=""/>
            <p:cNvSpPr/>
            <p:nvPr/>
          </p:nvSpPr>
          <p:spPr>
            <a:xfrm>
              <a:off x="873912" y="519855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 descr=""/>
            <p:cNvSpPr/>
            <p:nvPr/>
          </p:nvSpPr>
          <p:spPr>
            <a:xfrm>
              <a:off x="6898487" y="519855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 descr=""/>
            <p:cNvSpPr/>
            <p:nvPr/>
          </p:nvSpPr>
          <p:spPr>
            <a:xfrm>
              <a:off x="873912" y="535038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 descr=""/>
            <p:cNvSpPr/>
            <p:nvPr/>
          </p:nvSpPr>
          <p:spPr>
            <a:xfrm>
              <a:off x="6898487" y="535038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 descr=""/>
            <p:cNvSpPr/>
            <p:nvPr/>
          </p:nvSpPr>
          <p:spPr>
            <a:xfrm>
              <a:off x="873912" y="550222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 descr=""/>
            <p:cNvSpPr/>
            <p:nvPr/>
          </p:nvSpPr>
          <p:spPr>
            <a:xfrm>
              <a:off x="6898487" y="5502224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 descr=""/>
            <p:cNvSpPr/>
            <p:nvPr/>
          </p:nvSpPr>
          <p:spPr>
            <a:xfrm>
              <a:off x="873912" y="565405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 descr=""/>
            <p:cNvSpPr/>
            <p:nvPr/>
          </p:nvSpPr>
          <p:spPr>
            <a:xfrm>
              <a:off x="6898487" y="5654052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 descr=""/>
            <p:cNvSpPr/>
            <p:nvPr/>
          </p:nvSpPr>
          <p:spPr>
            <a:xfrm>
              <a:off x="873912" y="580588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 descr=""/>
            <p:cNvSpPr/>
            <p:nvPr/>
          </p:nvSpPr>
          <p:spPr>
            <a:xfrm>
              <a:off x="6898487" y="5805881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 descr=""/>
            <p:cNvSpPr/>
            <p:nvPr/>
          </p:nvSpPr>
          <p:spPr>
            <a:xfrm>
              <a:off x="873912" y="595770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 descr=""/>
            <p:cNvSpPr/>
            <p:nvPr/>
          </p:nvSpPr>
          <p:spPr>
            <a:xfrm>
              <a:off x="6898487" y="5957709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 descr=""/>
            <p:cNvSpPr/>
            <p:nvPr/>
          </p:nvSpPr>
          <p:spPr>
            <a:xfrm>
              <a:off x="873912" y="610953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 descr=""/>
            <p:cNvSpPr/>
            <p:nvPr/>
          </p:nvSpPr>
          <p:spPr>
            <a:xfrm>
              <a:off x="6898487" y="6109538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 descr=""/>
            <p:cNvSpPr/>
            <p:nvPr/>
          </p:nvSpPr>
          <p:spPr>
            <a:xfrm>
              <a:off x="873912" y="626136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4" name="object 74" descr=""/>
            <p:cNvSpPr/>
            <p:nvPr/>
          </p:nvSpPr>
          <p:spPr>
            <a:xfrm>
              <a:off x="6898487" y="626136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5" name="object 75" descr=""/>
            <p:cNvSpPr/>
            <p:nvPr/>
          </p:nvSpPr>
          <p:spPr>
            <a:xfrm>
              <a:off x="873912" y="641320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 descr=""/>
            <p:cNvSpPr/>
            <p:nvPr/>
          </p:nvSpPr>
          <p:spPr>
            <a:xfrm>
              <a:off x="6898487" y="6413207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 descr=""/>
            <p:cNvSpPr/>
            <p:nvPr/>
          </p:nvSpPr>
          <p:spPr>
            <a:xfrm>
              <a:off x="873912" y="656503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 descr=""/>
            <p:cNvSpPr/>
            <p:nvPr/>
          </p:nvSpPr>
          <p:spPr>
            <a:xfrm>
              <a:off x="6898487" y="6565036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 descr=""/>
            <p:cNvSpPr/>
            <p:nvPr/>
          </p:nvSpPr>
          <p:spPr>
            <a:xfrm>
              <a:off x="873912" y="671686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 descr=""/>
            <p:cNvSpPr/>
            <p:nvPr/>
          </p:nvSpPr>
          <p:spPr>
            <a:xfrm>
              <a:off x="6898487" y="6716865"/>
              <a:ext cx="0" cy="152400"/>
            </a:xfrm>
            <a:custGeom>
              <a:avLst/>
              <a:gdLst/>
              <a:ahLst/>
              <a:cxnLst/>
              <a:rect l="l" t="t" r="r" b="b"/>
              <a:pathLst>
                <a:path w="0" h="152400">
                  <a:moveTo>
                    <a:pt x="0" y="151828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1" name="object 81" descr=""/>
          <p:cNvSpPr txBox="1"/>
          <p:nvPr/>
        </p:nvSpPr>
        <p:spPr>
          <a:xfrm>
            <a:off x="914400" y="914354"/>
            <a:ext cx="4782820" cy="59474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000" spc="50">
                <a:latin typeface="Calibri"/>
                <a:cs typeface="Calibri"/>
              </a:rPr>
              <a:t>Z_abs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np.zeros_like(Re,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dtype=</a:t>
            </a:r>
            <a:r>
              <a:rPr dirty="0" sz="1000" spc="90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R="2715260">
              <a:lnSpc>
                <a:spcPct val="100000"/>
              </a:lnSpc>
              <a:spcBef>
                <a:spcPts val="1190"/>
              </a:spcBef>
            </a:pP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28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Compute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14">
                <a:solidFill>
                  <a:srgbClr val="7F7F7F"/>
                </a:solidFill>
                <a:latin typeface="Calibri"/>
                <a:cs typeface="Calibri"/>
              </a:rPr>
              <a:t>|zeta(s)|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on</a:t>
            </a:r>
            <a:r>
              <a:rPr dirty="0" sz="1000" spc="28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65">
                <a:solidFill>
                  <a:srgbClr val="7F7F7F"/>
                </a:solidFill>
                <a:latin typeface="Calibri"/>
                <a:cs typeface="Calibri"/>
              </a:rPr>
              <a:t>the</a:t>
            </a:r>
            <a:r>
              <a:rPr dirty="0" sz="1000" spc="28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05">
                <a:solidFill>
                  <a:srgbClr val="7F7F7F"/>
                </a:solidFill>
                <a:latin typeface="Calibri"/>
                <a:cs typeface="Calibri"/>
              </a:rPr>
              <a:t>grid </a:t>
            </a:r>
            <a:r>
              <a:rPr dirty="0" sz="1000" spc="125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295">
                <a:latin typeface="Calibri"/>
                <a:cs typeface="Calibri"/>
              </a:rPr>
              <a:t>i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85">
                <a:solidFill>
                  <a:srgbClr val="0000FF"/>
                </a:solidFill>
                <a:latin typeface="Calibri"/>
                <a:cs typeface="Calibri"/>
              </a:rPr>
              <a:t>range</a:t>
            </a:r>
            <a:r>
              <a:rPr dirty="0" sz="1000" spc="85">
                <a:latin typeface="Calibri"/>
                <a:cs typeface="Calibri"/>
              </a:rPr>
              <a:t>(Re.shape[0]):</a:t>
            </a:r>
            <a:endParaRPr sz="1000">
              <a:latin typeface="Calibri"/>
              <a:cs typeface="Calibri"/>
            </a:endParaRPr>
          </a:p>
          <a:p>
            <a:pPr marL="238760">
              <a:lnSpc>
                <a:spcPts val="1190"/>
              </a:lnSpc>
            </a:pPr>
            <a:r>
              <a:rPr dirty="0" sz="1000" spc="125">
                <a:solidFill>
                  <a:srgbClr val="0000FF"/>
                </a:solidFill>
                <a:latin typeface="Calibri"/>
                <a:cs typeface="Calibri"/>
              </a:rPr>
              <a:t>for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285">
                <a:latin typeface="Calibri"/>
                <a:cs typeface="Calibri"/>
              </a:rPr>
              <a:t>j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45">
                <a:solidFill>
                  <a:srgbClr val="0000FF"/>
                </a:solidFill>
                <a:latin typeface="Calibri"/>
                <a:cs typeface="Calibri"/>
              </a:rPr>
              <a:t>in</a:t>
            </a:r>
            <a:r>
              <a:rPr dirty="0" sz="1000" spc="3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85">
                <a:solidFill>
                  <a:srgbClr val="0000FF"/>
                </a:solidFill>
                <a:latin typeface="Calibri"/>
                <a:cs typeface="Calibri"/>
              </a:rPr>
              <a:t>range</a:t>
            </a:r>
            <a:r>
              <a:rPr dirty="0" sz="1000" spc="85">
                <a:latin typeface="Calibri"/>
                <a:cs typeface="Calibri"/>
              </a:rPr>
              <a:t>(Re.shape[1]):</a:t>
            </a:r>
            <a:endParaRPr sz="1000">
              <a:latin typeface="Calibri"/>
              <a:cs typeface="Calibri"/>
            </a:endParaRPr>
          </a:p>
          <a:p>
            <a:pPr marL="478155" marR="1373505">
              <a:lnSpc>
                <a:spcPts val="1200"/>
              </a:lnSpc>
              <a:spcBef>
                <a:spcPts val="40"/>
              </a:spcBef>
            </a:pPr>
            <a:r>
              <a:rPr dirty="0" sz="1000" spc="130">
                <a:latin typeface="Calibri"/>
                <a:cs typeface="Calibri"/>
              </a:rPr>
              <a:t>s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95">
                <a:latin typeface="Calibri"/>
                <a:cs typeface="Calibri"/>
              </a:rPr>
              <a:t>mp.mpc(</a:t>
            </a:r>
            <a:r>
              <a:rPr dirty="0" sz="1000" spc="9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95">
                <a:latin typeface="Calibri"/>
                <a:cs typeface="Calibri"/>
              </a:rPr>
              <a:t>(Re[i,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j]),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5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155">
                <a:latin typeface="Calibri"/>
                <a:cs typeface="Calibri"/>
              </a:rPr>
              <a:t>(Im[i,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210">
                <a:latin typeface="Calibri"/>
                <a:cs typeface="Calibri"/>
              </a:rPr>
              <a:t>j])) </a:t>
            </a:r>
            <a:r>
              <a:rPr dirty="0" sz="1000" spc="150">
                <a:solidFill>
                  <a:srgbClr val="0000FF"/>
                </a:solidFill>
                <a:latin typeface="Calibri"/>
                <a:cs typeface="Calibri"/>
              </a:rPr>
              <a:t>try</a:t>
            </a:r>
            <a:r>
              <a:rPr dirty="0" sz="1000" spc="150">
                <a:latin typeface="Calibri"/>
                <a:cs typeface="Calibri"/>
              </a:rPr>
              <a:t>:</a:t>
            </a:r>
            <a:endParaRPr sz="1000">
              <a:latin typeface="Calibri"/>
              <a:cs typeface="Calibri"/>
            </a:endParaRPr>
          </a:p>
          <a:p>
            <a:pPr marL="716915">
              <a:lnSpc>
                <a:spcPts val="1150"/>
              </a:lnSpc>
            </a:pPr>
            <a:r>
              <a:rPr dirty="0" sz="1000" spc="120">
                <a:latin typeface="Calibri"/>
                <a:cs typeface="Calibri"/>
              </a:rPr>
              <a:t>z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mp.zeta(s)</a:t>
            </a:r>
            <a:endParaRPr sz="1000">
              <a:latin typeface="Calibri"/>
              <a:cs typeface="Calibri"/>
            </a:endParaRPr>
          </a:p>
          <a:p>
            <a:pPr marL="478155" marR="2263775" indent="238760">
              <a:lnSpc>
                <a:spcPts val="1200"/>
              </a:lnSpc>
              <a:spcBef>
                <a:spcPts val="35"/>
              </a:spcBef>
            </a:pPr>
            <a:r>
              <a:rPr dirty="0" sz="1000" spc="125">
                <a:latin typeface="Calibri"/>
                <a:cs typeface="Calibri"/>
              </a:rPr>
              <a:t>Z_abs[i,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135">
                <a:solidFill>
                  <a:srgbClr val="0000FF"/>
                </a:solidFill>
                <a:latin typeface="Calibri"/>
                <a:cs typeface="Calibri"/>
              </a:rPr>
              <a:t>float</a:t>
            </a:r>
            <a:r>
              <a:rPr dirty="0" sz="1000" spc="135">
                <a:latin typeface="Calibri"/>
                <a:cs typeface="Calibri"/>
              </a:rPr>
              <a:t>(</a:t>
            </a:r>
            <a:r>
              <a:rPr dirty="0" sz="1000" spc="135">
                <a:solidFill>
                  <a:srgbClr val="0000FF"/>
                </a:solidFill>
                <a:latin typeface="Calibri"/>
                <a:cs typeface="Calibri"/>
              </a:rPr>
              <a:t>abs</a:t>
            </a:r>
            <a:r>
              <a:rPr dirty="0" sz="1000" spc="135">
                <a:latin typeface="Calibri"/>
                <a:cs typeface="Calibri"/>
              </a:rPr>
              <a:t>(z)) </a:t>
            </a:r>
            <a:r>
              <a:rPr dirty="0" sz="1000" spc="65">
                <a:solidFill>
                  <a:srgbClr val="0000FF"/>
                </a:solidFill>
                <a:latin typeface="Calibri"/>
                <a:cs typeface="Calibri"/>
              </a:rPr>
              <a:t>except</a:t>
            </a:r>
            <a:r>
              <a:rPr dirty="0" sz="1000" spc="31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dirty="0" sz="1000" spc="90">
                <a:latin typeface="Calibri"/>
                <a:cs typeface="Calibri"/>
              </a:rPr>
              <a:t>ValueError:</a:t>
            </a:r>
            <a:endParaRPr sz="1000">
              <a:latin typeface="Calibri"/>
              <a:cs typeface="Calibri"/>
            </a:endParaRPr>
          </a:p>
          <a:p>
            <a:pPr marL="716915">
              <a:lnSpc>
                <a:spcPts val="1150"/>
              </a:lnSpc>
            </a:pPr>
            <a:r>
              <a:rPr dirty="0" sz="1000" spc="125">
                <a:latin typeface="Calibri"/>
                <a:cs typeface="Calibri"/>
              </a:rPr>
              <a:t>Z_abs[i,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245">
                <a:latin typeface="Calibri"/>
                <a:cs typeface="Calibri"/>
              </a:rPr>
              <a:t>j]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40">
                <a:latin typeface="Calibri"/>
                <a:cs typeface="Calibri"/>
              </a:rPr>
              <a:t>np.nan</a:t>
            </a:r>
            <a:endParaRPr sz="1000">
              <a:latin typeface="Calibri"/>
              <a:cs typeface="Calibri"/>
            </a:endParaRPr>
          </a:p>
          <a:p>
            <a:pPr marR="2582545">
              <a:lnSpc>
                <a:spcPct val="100000"/>
              </a:lnSpc>
              <a:spcBef>
                <a:spcPts val="1190"/>
              </a:spcBef>
            </a:pP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Log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25">
                <a:solidFill>
                  <a:srgbClr val="7F7F7F"/>
                </a:solidFill>
                <a:latin typeface="Calibri"/>
                <a:cs typeface="Calibri"/>
              </a:rPr>
              <a:t>scaling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50">
                <a:solidFill>
                  <a:srgbClr val="7F7F7F"/>
                </a:solidFill>
                <a:latin typeface="Calibri"/>
                <a:cs typeface="Calibri"/>
              </a:rPr>
              <a:t>improves</a:t>
            </a:r>
            <a:r>
              <a:rPr dirty="0" sz="1000" spc="34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80">
                <a:solidFill>
                  <a:srgbClr val="7F7F7F"/>
                </a:solidFill>
                <a:latin typeface="Calibri"/>
                <a:cs typeface="Calibri"/>
              </a:rPr>
              <a:t>visibility </a:t>
            </a:r>
            <a:r>
              <a:rPr dirty="0" sz="1000" spc="90">
                <a:latin typeface="Calibri"/>
                <a:cs typeface="Calibri"/>
              </a:rPr>
              <a:t>Z_plot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 spc="75">
                <a:latin typeface="Calibri"/>
                <a:cs typeface="Calibri"/>
              </a:rPr>
              <a:t>np.log1p(Z_abs)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1190"/>
              </a:spcBef>
            </a:pPr>
            <a:r>
              <a:rPr dirty="0" sz="1000" spc="185">
                <a:latin typeface="Calibri"/>
                <a:cs typeface="Calibri"/>
              </a:rPr>
              <a:t>fig</a:t>
            </a:r>
            <a:r>
              <a:rPr dirty="0" sz="1000" spc="305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45">
                <a:latin typeface="Calibri"/>
                <a:cs typeface="Calibri"/>
              </a:rPr>
              <a:t>plt.figure(figsize=(10,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25">
                <a:latin typeface="Calibri"/>
                <a:cs typeface="Calibri"/>
              </a:rPr>
              <a:t>8))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1200"/>
              </a:lnSpc>
            </a:pPr>
            <a:r>
              <a:rPr dirty="0" sz="1000" spc="60">
                <a:latin typeface="Calibri"/>
                <a:cs typeface="Calibri"/>
              </a:rPr>
              <a:t>ax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00">
                <a:latin typeface="Calibri"/>
                <a:cs typeface="Calibri"/>
              </a:rPr>
              <a:t>fig.add_subplot(111,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projection=</a:t>
            </a:r>
            <a:r>
              <a:rPr dirty="0" sz="1000" spc="105">
                <a:solidFill>
                  <a:srgbClr val="FF0000"/>
                </a:solidFill>
                <a:latin typeface="Calibri"/>
                <a:cs typeface="Calibri"/>
              </a:rPr>
              <a:t>’3d’</a:t>
            </a:r>
            <a:r>
              <a:rPr dirty="0" sz="1000" spc="105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L="238760" marR="3140710" indent="-239395">
              <a:lnSpc>
                <a:spcPct val="100000"/>
              </a:lnSpc>
              <a:spcBef>
                <a:spcPts val="1190"/>
              </a:spcBef>
            </a:pPr>
            <a:r>
              <a:rPr dirty="0" sz="1000" spc="125">
                <a:latin typeface="Calibri"/>
                <a:cs typeface="Calibri"/>
              </a:rPr>
              <a:t>surf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5">
                <a:latin typeface="Calibri"/>
                <a:cs typeface="Calibri"/>
              </a:rPr>
              <a:t> </a:t>
            </a:r>
            <a:r>
              <a:rPr dirty="0" sz="1000" spc="100">
                <a:latin typeface="Calibri"/>
                <a:cs typeface="Calibri"/>
              </a:rPr>
              <a:t>ax.plot_surface( </a:t>
            </a:r>
            <a:r>
              <a:rPr dirty="0" sz="1000" spc="90">
                <a:latin typeface="Calibri"/>
                <a:cs typeface="Calibri"/>
              </a:rPr>
              <a:t>Re,</a:t>
            </a:r>
            <a:r>
              <a:rPr dirty="0" sz="1000" spc="295">
                <a:latin typeface="Calibri"/>
                <a:cs typeface="Calibri"/>
              </a:rPr>
              <a:t> </a:t>
            </a:r>
            <a:r>
              <a:rPr dirty="0" sz="1000" spc="85">
                <a:latin typeface="Calibri"/>
                <a:cs typeface="Calibri"/>
              </a:rPr>
              <a:t>Im,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Z_plot, </a:t>
            </a:r>
            <a:r>
              <a:rPr dirty="0" sz="1000" spc="125">
                <a:latin typeface="Calibri"/>
                <a:cs typeface="Calibri"/>
              </a:rPr>
              <a:t>rstride=1,</a:t>
            </a:r>
            <a:r>
              <a:rPr dirty="0" sz="1000" spc="295">
                <a:latin typeface="Calibri"/>
                <a:cs typeface="Calibri"/>
              </a:rPr>
              <a:t> </a:t>
            </a:r>
            <a:r>
              <a:rPr dirty="0" sz="1000" spc="110">
                <a:latin typeface="Calibri"/>
                <a:cs typeface="Calibri"/>
              </a:rPr>
              <a:t>cstride=1, </a:t>
            </a:r>
            <a:r>
              <a:rPr dirty="0" sz="1000" spc="85">
                <a:latin typeface="Calibri"/>
                <a:cs typeface="Calibri"/>
              </a:rPr>
              <a:t>linewidth=0, </a:t>
            </a:r>
            <a:r>
              <a:rPr dirty="0" sz="1000" spc="90">
                <a:latin typeface="Calibri"/>
                <a:cs typeface="Calibri"/>
              </a:rPr>
              <a:t>antialiased=True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1180"/>
              </a:lnSpc>
            </a:pPr>
            <a:r>
              <a:rPr dirty="0" sz="1000" spc="170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R="2184400">
              <a:lnSpc>
                <a:spcPct val="100000"/>
              </a:lnSpc>
              <a:spcBef>
                <a:spcPts val="1190"/>
              </a:spcBef>
            </a:pP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#</a:t>
            </a:r>
            <a:r>
              <a:rPr dirty="0" sz="1000" spc="32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Mark</a:t>
            </a:r>
            <a:r>
              <a:rPr dirty="0" sz="1000" spc="33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80">
                <a:solidFill>
                  <a:srgbClr val="7F7F7F"/>
                </a:solidFill>
                <a:latin typeface="Calibri"/>
                <a:cs typeface="Calibri"/>
              </a:rPr>
              <a:t>critical</a:t>
            </a:r>
            <a:r>
              <a:rPr dirty="0" sz="1000" spc="32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150">
                <a:solidFill>
                  <a:srgbClr val="7F7F7F"/>
                </a:solidFill>
                <a:latin typeface="Calibri"/>
                <a:cs typeface="Calibri"/>
              </a:rPr>
              <a:t>line</a:t>
            </a:r>
            <a:r>
              <a:rPr dirty="0" sz="1000" spc="33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on</a:t>
            </a:r>
            <a:r>
              <a:rPr dirty="0" sz="1000" spc="33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7F7F7F"/>
                </a:solidFill>
                <a:latin typeface="Calibri"/>
                <a:cs typeface="Calibri"/>
              </a:rPr>
              <a:t>base</a:t>
            </a:r>
            <a:r>
              <a:rPr dirty="0" sz="1000" spc="325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dirty="0" sz="1000" spc="60">
                <a:solidFill>
                  <a:srgbClr val="7F7F7F"/>
                </a:solidFill>
                <a:latin typeface="Calibri"/>
                <a:cs typeface="Calibri"/>
              </a:rPr>
              <a:t>plane </a:t>
            </a:r>
            <a:r>
              <a:rPr dirty="0" sz="1000" spc="155">
                <a:latin typeface="Calibri"/>
                <a:cs typeface="Calibri"/>
              </a:rPr>
              <a:t>critical_x</a:t>
            </a:r>
            <a:r>
              <a:rPr dirty="0" sz="1000" spc="35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50">
                <a:latin typeface="Calibri"/>
                <a:cs typeface="Calibri"/>
              </a:rPr>
              <a:t> </a:t>
            </a:r>
            <a:r>
              <a:rPr dirty="0" sz="1000" spc="130">
                <a:latin typeface="Calibri"/>
                <a:cs typeface="Calibri"/>
              </a:rPr>
              <a:t>np.full_like(im_vals,</a:t>
            </a:r>
            <a:r>
              <a:rPr dirty="0" sz="1000" spc="350">
                <a:latin typeface="Calibri"/>
                <a:cs typeface="Calibri"/>
              </a:rPr>
              <a:t> </a:t>
            </a:r>
            <a:r>
              <a:rPr dirty="0" sz="1000" spc="105">
                <a:latin typeface="Calibri"/>
                <a:cs typeface="Calibri"/>
              </a:rPr>
              <a:t>0.5) </a:t>
            </a:r>
            <a:r>
              <a:rPr dirty="0" sz="1000" spc="155">
                <a:latin typeface="Calibri"/>
                <a:cs typeface="Calibri"/>
              </a:rPr>
              <a:t>critical_y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10">
                <a:latin typeface="Calibri"/>
                <a:cs typeface="Calibri"/>
              </a:rPr>
              <a:t> </a:t>
            </a:r>
            <a:r>
              <a:rPr dirty="0" sz="1000" spc="70">
                <a:latin typeface="Calibri"/>
                <a:cs typeface="Calibri"/>
              </a:rPr>
              <a:t>im_vals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25"/>
              </a:spcBef>
            </a:pPr>
            <a:r>
              <a:rPr dirty="0" sz="1000" spc="160">
                <a:latin typeface="Calibri"/>
                <a:cs typeface="Calibri"/>
              </a:rPr>
              <a:t>critical_z</a:t>
            </a:r>
            <a:r>
              <a:rPr dirty="0" sz="1000" spc="340">
                <a:latin typeface="Calibri"/>
                <a:cs typeface="Calibri"/>
              </a:rPr>
              <a:t> </a:t>
            </a:r>
            <a:r>
              <a:rPr dirty="0" sz="1000">
                <a:latin typeface="Calibri"/>
                <a:cs typeface="Calibri"/>
              </a:rPr>
              <a:t>=</a:t>
            </a:r>
            <a:r>
              <a:rPr dirty="0" sz="1000" spc="340">
                <a:latin typeface="Calibri"/>
                <a:cs typeface="Calibri"/>
              </a:rPr>
              <a:t> </a:t>
            </a:r>
            <a:r>
              <a:rPr dirty="0" sz="1000" spc="130">
                <a:latin typeface="Calibri"/>
                <a:cs typeface="Calibri"/>
              </a:rPr>
              <a:t>np.full_like(im_vals,</a:t>
            </a:r>
            <a:r>
              <a:rPr dirty="0" sz="1000" spc="340">
                <a:latin typeface="Calibri"/>
                <a:cs typeface="Calibri"/>
              </a:rPr>
              <a:t> </a:t>
            </a:r>
            <a:r>
              <a:rPr dirty="0" sz="1000" spc="70">
                <a:latin typeface="Calibri"/>
                <a:cs typeface="Calibri"/>
              </a:rPr>
              <a:t>np.nanmin(Z_plot))</a:t>
            </a:r>
            <a:r>
              <a:rPr dirty="0" sz="1000" spc="500">
                <a:latin typeface="Calibri"/>
                <a:cs typeface="Calibri"/>
              </a:rPr>
              <a:t>  </a:t>
            </a:r>
            <a:r>
              <a:rPr dirty="0" sz="1000" spc="150">
                <a:latin typeface="Calibri"/>
                <a:cs typeface="Calibri"/>
              </a:rPr>
              <a:t>ax.plot(critical_x,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65">
                <a:latin typeface="Calibri"/>
                <a:cs typeface="Calibri"/>
              </a:rPr>
              <a:t>critical_y,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170">
                <a:latin typeface="Calibri"/>
                <a:cs typeface="Calibri"/>
              </a:rPr>
              <a:t>critical_z,</a:t>
            </a:r>
            <a:r>
              <a:rPr dirty="0" sz="1000" spc="320">
                <a:latin typeface="Calibri"/>
                <a:cs typeface="Calibri"/>
              </a:rPr>
              <a:t> </a:t>
            </a:r>
            <a:r>
              <a:rPr dirty="0" sz="1000" spc="150">
                <a:latin typeface="Calibri"/>
                <a:cs typeface="Calibri"/>
              </a:rPr>
              <a:t>linestyle=</a:t>
            </a:r>
            <a:r>
              <a:rPr dirty="0" sz="1000" spc="150">
                <a:solidFill>
                  <a:srgbClr val="FF0000"/>
                </a:solidFill>
                <a:latin typeface="Calibri"/>
                <a:cs typeface="Calibri"/>
              </a:rPr>
              <a:t>’-</a:t>
            </a:r>
            <a:r>
              <a:rPr dirty="0" sz="1000" spc="22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dirty="0" sz="1000" spc="270">
                <a:solidFill>
                  <a:srgbClr val="FF0000"/>
                </a:solidFill>
                <a:latin typeface="Calibri"/>
                <a:cs typeface="Calibri"/>
              </a:rPr>
              <a:t>’</a:t>
            </a:r>
            <a:r>
              <a:rPr dirty="0" sz="1000" spc="270">
                <a:latin typeface="Calibri"/>
                <a:cs typeface="Calibri"/>
              </a:rPr>
              <a:t>,</a:t>
            </a:r>
            <a:r>
              <a:rPr dirty="0" sz="1000" spc="325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linewidth=2)</a:t>
            </a:r>
            <a:endParaRPr sz="1000">
              <a:latin typeface="Calibri"/>
              <a:cs typeface="Calibri"/>
            </a:endParaRPr>
          </a:p>
          <a:p>
            <a:pPr marR="1187450">
              <a:lnSpc>
                <a:spcPct val="100000"/>
              </a:lnSpc>
              <a:spcBef>
                <a:spcPts val="1150"/>
              </a:spcBef>
            </a:pPr>
            <a:r>
              <a:rPr dirty="0" sz="1000" spc="125">
                <a:latin typeface="Calibri"/>
                <a:cs typeface="Calibri"/>
              </a:rPr>
              <a:t>ax.set_title(</a:t>
            </a:r>
            <a:r>
              <a:rPr dirty="0" sz="1000" spc="125">
                <a:solidFill>
                  <a:srgbClr val="FF0000"/>
                </a:solidFill>
                <a:latin typeface="Calibri"/>
                <a:cs typeface="Calibri"/>
              </a:rPr>
              <a:t>r"3D</a:t>
            </a:r>
            <a:r>
              <a:rPr dirty="0" sz="1000" spc="3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85">
                <a:solidFill>
                  <a:srgbClr val="FF0000"/>
                </a:solidFill>
                <a:latin typeface="Calibri"/>
                <a:cs typeface="Calibri"/>
              </a:rPr>
              <a:t>Surface</a:t>
            </a:r>
            <a:r>
              <a:rPr dirty="0" sz="1000" spc="3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Plot</a:t>
            </a:r>
            <a:r>
              <a:rPr dirty="0" sz="1000" spc="3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05">
                <a:solidFill>
                  <a:srgbClr val="FF0000"/>
                </a:solidFill>
                <a:latin typeface="Calibri"/>
                <a:cs typeface="Calibri"/>
              </a:rPr>
              <a:t>of</a:t>
            </a:r>
            <a:r>
              <a:rPr dirty="0" sz="1000" spc="3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10">
                <a:solidFill>
                  <a:srgbClr val="FF0000"/>
                </a:solidFill>
                <a:latin typeface="Calibri"/>
                <a:cs typeface="Calibri"/>
              </a:rPr>
              <a:t>log(1</a:t>
            </a:r>
            <a:r>
              <a:rPr dirty="0" sz="1000" spc="3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dirty="0" sz="1000" spc="31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25">
                <a:solidFill>
                  <a:srgbClr val="FF0000"/>
                </a:solidFill>
                <a:latin typeface="Calibri"/>
                <a:cs typeface="Calibri"/>
              </a:rPr>
              <a:t>|zeta(s)|)"</a:t>
            </a:r>
            <a:r>
              <a:rPr dirty="0" sz="1000" spc="125">
                <a:latin typeface="Calibri"/>
                <a:cs typeface="Calibri"/>
              </a:rPr>
              <a:t>) </a:t>
            </a:r>
            <a:r>
              <a:rPr dirty="0" sz="1000" spc="114">
                <a:latin typeface="Calibri"/>
                <a:cs typeface="Calibri"/>
              </a:rPr>
              <a:t>ax.set_xlabel(</a:t>
            </a:r>
            <a:r>
              <a:rPr dirty="0" sz="1000" spc="114">
                <a:solidFill>
                  <a:srgbClr val="FF0000"/>
                </a:solidFill>
                <a:latin typeface="Calibri"/>
                <a:cs typeface="Calibri"/>
              </a:rPr>
              <a:t>r"Re(s)"</a:t>
            </a:r>
            <a:r>
              <a:rPr dirty="0" sz="1000" spc="114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 marR="2383155">
              <a:lnSpc>
                <a:spcPts val="1200"/>
              </a:lnSpc>
              <a:spcBef>
                <a:spcPts val="30"/>
              </a:spcBef>
            </a:pPr>
            <a:r>
              <a:rPr dirty="0" sz="1000" spc="114">
                <a:latin typeface="Calibri"/>
                <a:cs typeface="Calibri"/>
              </a:rPr>
              <a:t>ax.set_ylabel(</a:t>
            </a:r>
            <a:r>
              <a:rPr dirty="0" sz="1000" spc="114">
                <a:solidFill>
                  <a:srgbClr val="FF0000"/>
                </a:solidFill>
                <a:latin typeface="Calibri"/>
                <a:cs typeface="Calibri"/>
              </a:rPr>
              <a:t>r"Im(s)"</a:t>
            </a:r>
            <a:r>
              <a:rPr dirty="0" sz="1000" spc="114">
                <a:latin typeface="Calibri"/>
                <a:cs typeface="Calibri"/>
              </a:rPr>
              <a:t>) </a:t>
            </a:r>
            <a:r>
              <a:rPr dirty="0" sz="1000" spc="125">
                <a:latin typeface="Calibri"/>
                <a:cs typeface="Calibri"/>
              </a:rPr>
              <a:t>ax.set_zlabel(</a:t>
            </a:r>
            <a:r>
              <a:rPr dirty="0" sz="1000" spc="125">
                <a:solidFill>
                  <a:srgbClr val="FF0000"/>
                </a:solidFill>
                <a:latin typeface="Calibri"/>
                <a:cs typeface="Calibri"/>
              </a:rPr>
              <a:t>r"log(1</a:t>
            </a:r>
            <a:r>
              <a:rPr dirty="0" sz="1000" spc="305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FF0000"/>
                </a:solidFill>
                <a:latin typeface="Calibri"/>
                <a:cs typeface="Calibri"/>
              </a:rPr>
              <a:t>+</a:t>
            </a:r>
            <a:r>
              <a:rPr dirty="0" sz="1000" spc="3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000" spc="125">
                <a:solidFill>
                  <a:srgbClr val="FF0000"/>
                </a:solidFill>
                <a:latin typeface="Calibri"/>
                <a:cs typeface="Calibri"/>
              </a:rPr>
              <a:t>|zeta(s)|)"</a:t>
            </a:r>
            <a:r>
              <a:rPr dirty="0" sz="1000" spc="125">
                <a:latin typeface="Calibri"/>
                <a:cs typeface="Calibri"/>
              </a:rPr>
              <a:t>)</a:t>
            </a:r>
            <a:endParaRPr sz="1000">
              <a:latin typeface="Calibri"/>
              <a:cs typeface="Calibri"/>
            </a:endParaRPr>
          </a:p>
          <a:p>
            <a:pPr>
              <a:lnSpc>
                <a:spcPts val="1200"/>
              </a:lnSpc>
              <a:spcBef>
                <a:spcPts val="1145"/>
              </a:spcBef>
            </a:pPr>
            <a:r>
              <a:rPr dirty="0" sz="1000" spc="125">
                <a:latin typeface="Calibri"/>
                <a:cs typeface="Calibri"/>
              </a:rPr>
              <a:t>plt.tight_layout()</a:t>
            </a:r>
            <a:endParaRPr sz="1000">
              <a:latin typeface="Calibri"/>
              <a:cs typeface="Calibri"/>
            </a:endParaRPr>
          </a:p>
          <a:p>
            <a:pPr marR="722630">
              <a:lnSpc>
                <a:spcPts val="1200"/>
              </a:lnSpc>
              <a:spcBef>
                <a:spcPts val="40"/>
              </a:spcBef>
            </a:pPr>
            <a:r>
              <a:rPr dirty="0" sz="1000" spc="120">
                <a:latin typeface="Calibri"/>
                <a:cs typeface="Calibri"/>
              </a:rPr>
              <a:t>plt.savefig(</a:t>
            </a:r>
            <a:r>
              <a:rPr dirty="0" sz="1000" spc="120">
                <a:solidFill>
                  <a:srgbClr val="FF0000"/>
                </a:solidFill>
                <a:latin typeface="Calibri"/>
                <a:cs typeface="Calibri"/>
              </a:rPr>
              <a:t>"zeta_surface.png"</a:t>
            </a:r>
            <a:r>
              <a:rPr dirty="0" sz="1000" spc="120">
                <a:latin typeface="Calibri"/>
                <a:cs typeface="Calibri"/>
              </a:rPr>
              <a:t>,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75">
                <a:latin typeface="Calibri"/>
                <a:cs typeface="Calibri"/>
              </a:rPr>
              <a:t>dpi=300,</a:t>
            </a:r>
            <a:r>
              <a:rPr dirty="0" sz="1000" spc="300">
                <a:latin typeface="Calibri"/>
                <a:cs typeface="Calibri"/>
              </a:rPr>
              <a:t> </a:t>
            </a:r>
            <a:r>
              <a:rPr dirty="0" sz="1000" spc="80">
                <a:latin typeface="Calibri"/>
                <a:cs typeface="Calibri"/>
              </a:rPr>
              <a:t>bbox_inches=</a:t>
            </a:r>
            <a:r>
              <a:rPr dirty="0" sz="1000" spc="80">
                <a:solidFill>
                  <a:srgbClr val="FF0000"/>
                </a:solidFill>
                <a:latin typeface="Calibri"/>
                <a:cs typeface="Calibri"/>
              </a:rPr>
              <a:t>"tight"</a:t>
            </a:r>
            <a:r>
              <a:rPr dirty="0" sz="1000" spc="80">
                <a:latin typeface="Calibri"/>
                <a:cs typeface="Calibri"/>
              </a:rPr>
              <a:t>) </a:t>
            </a:r>
            <a:r>
              <a:rPr dirty="0" sz="1000" spc="100">
                <a:latin typeface="Calibri"/>
                <a:cs typeface="Calibri"/>
              </a:rPr>
              <a:t>plt.show()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82" name="object 82" descr=""/>
          <p:cNvGrpSpPr/>
          <p:nvPr/>
        </p:nvGrpSpPr>
        <p:grpSpPr>
          <a:xfrm>
            <a:off x="871385" y="6868693"/>
            <a:ext cx="6029960" cy="43180"/>
            <a:chOff x="871385" y="6868693"/>
            <a:chExt cx="6029960" cy="43180"/>
          </a:xfrm>
        </p:grpSpPr>
        <p:sp>
          <p:nvSpPr>
            <p:cNvPr id="83" name="object 83" descr=""/>
            <p:cNvSpPr/>
            <p:nvPr/>
          </p:nvSpPr>
          <p:spPr>
            <a:xfrm>
              <a:off x="873912" y="686869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 descr=""/>
            <p:cNvSpPr/>
            <p:nvPr/>
          </p:nvSpPr>
          <p:spPr>
            <a:xfrm>
              <a:off x="871385" y="6909180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80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 descr=""/>
            <p:cNvSpPr/>
            <p:nvPr/>
          </p:nvSpPr>
          <p:spPr>
            <a:xfrm>
              <a:off x="914399" y="6909180"/>
              <a:ext cx="5943600" cy="0"/>
            </a:xfrm>
            <a:custGeom>
              <a:avLst/>
              <a:gdLst/>
              <a:ahLst/>
              <a:cxnLst/>
              <a:rect l="l" t="t" r="r" b="b"/>
              <a:pathLst>
                <a:path w="5943600" h="0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 descr=""/>
            <p:cNvSpPr/>
            <p:nvPr/>
          </p:nvSpPr>
          <p:spPr>
            <a:xfrm>
              <a:off x="6857999" y="6909180"/>
              <a:ext cx="43180" cy="0"/>
            </a:xfrm>
            <a:custGeom>
              <a:avLst/>
              <a:gdLst/>
              <a:ahLst/>
              <a:cxnLst/>
              <a:rect l="l" t="t" r="r" b="b"/>
              <a:pathLst>
                <a:path w="43179" h="0">
                  <a:moveTo>
                    <a:pt x="0" y="0"/>
                  </a:moveTo>
                  <a:lnTo>
                    <a:pt x="43014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 descr=""/>
            <p:cNvSpPr/>
            <p:nvPr/>
          </p:nvSpPr>
          <p:spPr>
            <a:xfrm>
              <a:off x="6898487" y="6868693"/>
              <a:ext cx="0" cy="43180"/>
            </a:xfrm>
            <a:custGeom>
              <a:avLst/>
              <a:gdLst/>
              <a:ahLst/>
              <a:cxnLst/>
              <a:rect l="l" t="t" r="r" b="b"/>
              <a:pathLst>
                <a:path w="0" h="43179">
                  <a:moveTo>
                    <a:pt x="0" y="43014"/>
                  </a:moveTo>
                  <a:lnTo>
                    <a:pt x="0" y="0"/>
                  </a:lnTo>
                </a:path>
              </a:pathLst>
            </a:custGeom>
            <a:ln w="505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8" name="object 8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1937" y="2120580"/>
            <a:ext cx="4156603" cy="5126681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01700" y="7456016"/>
            <a:ext cx="5969635" cy="363855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55"/>
              </a:spcBef>
              <a:tabLst>
                <a:tab pos="727075" algn="l"/>
              </a:tabLst>
            </a:pPr>
            <a:r>
              <a:rPr dirty="0" sz="1100">
                <a:latin typeface="Calibri"/>
                <a:cs typeface="Calibri"/>
              </a:rPr>
              <a:t>Figure</a:t>
            </a:r>
            <a:r>
              <a:rPr dirty="0" sz="1100" spc="465">
                <a:latin typeface="Calibri"/>
                <a:cs typeface="Calibri"/>
              </a:rPr>
              <a:t> </a:t>
            </a:r>
            <a:r>
              <a:rPr dirty="0" sz="1100" spc="-25">
                <a:latin typeface="Calibri"/>
                <a:cs typeface="Calibri"/>
              </a:rPr>
              <a:t>3:</a:t>
            </a:r>
            <a:r>
              <a:rPr dirty="0" sz="1100">
                <a:latin typeface="Calibri"/>
                <a:cs typeface="Calibri"/>
              </a:rPr>
              <a:t>	</a:t>
            </a:r>
            <a:r>
              <a:rPr dirty="0" sz="1100">
                <a:latin typeface="Calibri"/>
                <a:cs typeface="Calibri"/>
              </a:rPr>
              <a:t>Co</a:t>
            </a:r>
            <a:r>
              <a:rPr dirty="0" sz="1100">
                <a:latin typeface="Calibri"/>
                <a:cs typeface="Calibri"/>
              </a:rPr>
              <a:t>ntour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plot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Riemann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zeta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function</a:t>
            </a:r>
            <a:r>
              <a:rPr dirty="0" sz="1100" spc="285">
                <a:latin typeface="Calibri"/>
                <a:cs typeface="Calibri"/>
              </a:rPr>
              <a:t> </a:t>
            </a:r>
            <a:r>
              <a:rPr dirty="0" sz="1100" spc="105" i="1">
                <a:latin typeface="Calibri"/>
                <a:cs typeface="Calibri"/>
              </a:rPr>
              <a:t>ζ</a:t>
            </a:r>
            <a:r>
              <a:rPr dirty="0" sz="1100" spc="105">
                <a:latin typeface="Calibri"/>
                <a:cs typeface="Calibri"/>
              </a:rPr>
              <a:t>(</a:t>
            </a:r>
            <a:r>
              <a:rPr dirty="0" sz="1100" spc="105" i="1">
                <a:latin typeface="Calibri"/>
                <a:cs typeface="Calibri"/>
              </a:rPr>
              <a:t>s</a:t>
            </a:r>
            <a:r>
              <a:rPr dirty="0" sz="1100" spc="105">
                <a:latin typeface="Calibri"/>
                <a:cs typeface="Calibri"/>
              </a:rPr>
              <a:t>)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strip.</a:t>
            </a:r>
            <a:r>
              <a:rPr dirty="0" sz="1100" spc="185">
                <a:latin typeface="Calibri"/>
                <a:cs typeface="Calibri"/>
              </a:rPr>
              <a:t>  </a:t>
            </a:r>
            <a:r>
              <a:rPr dirty="0" sz="1100" spc="65">
                <a:latin typeface="Calibri"/>
                <a:cs typeface="Calibri"/>
              </a:rPr>
              <a:t>The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red</a:t>
            </a:r>
            <a:r>
              <a:rPr dirty="0" sz="1100" spc="290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curves </a:t>
            </a:r>
            <a:r>
              <a:rPr dirty="0" sz="1100">
                <a:latin typeface="Calibri"/>
                <a:cs typeface="Calibri"/>
              </a:rPr>
              <a:t>represent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50">
                <a:latin typeface="Lucida Sans Unicode"/>
                <a:cs typeface="Lucida Sans Unicode"/>
              </a:rPr>
              <a:t>ℜ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ζ</a:t>
            </a:r>
            <a:r>
              <a:rPr dirty="0" sz="1100" spc="50">
                <a:latin typeface="Calibri"/>
                <a:cs typeface="Calibri"/>
              </a:rPr>
              <a:t>(</a:t>
            </a:r>
            <a:r>
              <a:rPr dirty="0" sz="1100" spc="50" i="1">
                <a:latin typeface="Calibri"/>
                <a:cs typeface="Calibri"/>
              </a:rPr>
              <a:t>s</a:t>
            </a:r>
            <a:r>
              <a:rPr dirty="0" sz="1100" spc="50">
                <a:latin typeface="Calibri"/>
                <a:cs typeface="Calibri"/>
              </a:rPr>
              <a:t>))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0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and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green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curves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represent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 spc="85">
                <a:latin typeface="Lucida Sans Unicode"/>
                <a:cs typeface="Lucida Sans Unicode"/>
              </a:rPr>
              <a:t>ℑ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ζ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85">
                <a:latin typeface="Calibri"/>
                <a:cs typeface="Calibri"/>
              </a:rPr>
              <a:t>))</a:t>
            </a:r>
            <a:r>
              <a:rPr dirty="0" sz="1100" spc="100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10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0.</a:t>
            </a:r>
            <a:r>
              <a:rPr dirty="0" sz="1100" spc="315">
                <a:latin typeface="Calibri"/>
                <a:cs typeface="Calibri"/>
              </a:rPr>
              <a:t> </a:t>
            </a:r>
            <a:r>
              <a:rPr dirty="0" sz="1100" spc="55">
                <a:latin typeface="Calibri"/>
                <a:cs typeface="Calibri"/>
              </a:rPr>
              <a:t>Their</a:t>
            </a:r>
            <a:r>
              <a:rPr dirty="0" sz="1100" spc="15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intersections</a:t>
            </a:r>
            <a:r>
              <a:rPr dirty="0" sz="1100" spc="145">
                <a:latin typeface="Calibri"/>
                <a:cs typeface="Calibri"/>
              </a:rPr>
              <a:t> </a:t>
            </a:r>
            <a:r>
              <a:rPr dirty="0" sz="1100" spc="-10">
                <a:latin typeface="Calibri"/>
                <a:cs typeface="Calibri"/>
              </a:rPr>
              <a:t>correspond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40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" name="object 4" descr=""/>
          <p:cNvSpPr txBox="1"/>
          <p:nvPr/>
        </p:nvSpPr>
        <p:spPr>
          <a:xfrm>
            <a:off x="6097168" y="7885263"/>
            <a:ext cx="79375" cy="147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 spc="-50">
                <a:latin typeface="Calibri"/>
                <a:cs typeface="Calibri"/>
              </a:rPr>
              <a:t>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76300" y="7800161"/>
            <a:ext cx="5379085" cy="191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0"/>
              </a:spcBef>
            </a:pP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non-trivial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zeros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of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 spc="85" i="1">
                <a:latin typeface="Calibri"/>
                <a:cs typeface="Calibri"/>
              </a:rPr>
              <a:t>ζ</a:t>
            </a:r>
            <a:r>
              <a:rPr dirty="0" sz="1100" spc="85">
                <a:latin typeface="Calibri"/>
                <a:cs typeface="Calibri"/>
              </a:rPr>
              <a:t>(</a:t>
            </a:r>
            <a:r>
              <a:rPr dirty="0" sz="1100" spc="85" i="1">
                <a:latin typeface="Calibri"/>
                <a:cs typeface="Calibri"/>
              </a:rPr>
              <a:t>s</a:t>
            </a:r>
            <a:r>
              <a:rPr dirty="0" sz="1100" spc="85">
                <a:latin typeface="Calibri"/>
                <a:cs typeface="Calibri"/>
              </a:rPr>
              <a:t>),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which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are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observed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to</a:t>
            </a:r>
            <a:r>
              <a:rPr dirty="0" sz="1100" spc="180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align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along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the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critical</a:t>
            </a:r>
            <a:r>
              <a:rPr dirty="0" sz="1100" spc="185">
                <a:latin typeface="Calibri"/>
                <a:cs typeface="Calibri"/>
              </a:rPr>
              <a:t> </a:t>
            </a:r>
            <a:r>
              <a:rPr dirty="0" sz="1100">
                <a:latin typeface="Calibri"/>
                <a:cs typeface="Calibri"/>
              </a:rPr>
              <a:t>line</a:t>
            </a:r>
            <a:r>
              <a:rPr dirty="0" sz="1100" spc="175">
                <a:latin typeface="Calibri"/>
                <a:cs typeface="Calibri"/>
              </a:rPr>
              <a:t> </a:t>
            </a:r>
            <a:r>
              <a:rPr dirty="0" sz="1100">
                <a:latin typeface="Lucida Sans Unicode"/>
                <a:cs typeface="Lucida Sans Unicode"/>
              </a:rPr>
              <a:t>ℜ</a:t>
            </a:r>
            <a:r>
              <a:rPr dirty="0" sz="1100">
                <a:latin typeface="Calibri"/>
                <a:cs typeface="Calibri"/>
              </a:rPr>
              <a:t>(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>
                <a:latin typeface="Calibri"/>
                <a:cs typeface="Calibri"/>
              </a:rPr>
              <a:t>)</a:t>
            </a:r>
            <a:r>
              <a:rPr dirty="0" sz="1100" spc="114">
                <a:latin typeface="Calibri"/>
                <a:cs typeface="Calibri"/>
              </a:rPr>
              <a:t> </a:t>
            </a:r>
            <a:r>
              <a:rPr dirty="0" sz="1100" spc="295">
                <a:latin typeface="Calibri"/>
                <a:cs typeface="Calibri"/>
              </a:rPr>
              <a:t>=</a:t>
            </a:r>
            <a:r>
              <a:rPr dirty="0" sz="1100" spc="254">
                <a:latin typeface="Calibri"/>
                <a:cs typeface="Calibri"/>
              </a:rPr>
              <a:t> </a:t>
            </a:r>
            <a:r>
              <a:rPr dirty="0" u="sng" baseline="31250" sz="120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</a:t>
            </a:r>
            <a:r>
              <a:rPr dirty="0" baseline="31250" sz="1200" spc="-67">
                <a:latin typeface="Calibri"/>
                <a:cs typeface="Calibri"/>
              </a:rPr>
              <a:t> </a:t>
            </a:r>
            <a:r>
              <a:rPr dirty="0" sz="1100" spc="-5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2026-04-05T00:07:36Z</dcterms:created>
  <dcterms:modified xsi:type="dcterms:W3CDTF">2026-04-05T00:07:36Z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2026-04-04T00:00:00Z</vt:filetime>
  </property>
  <property fmtid="{D5CDD505-2E9C-101B-9397-08002B2CF9AE}" pid="3" name="Creator">
    <vt:lpwstr>LaTeX with hyperref</vt:lpwstr>
  </property>
  <property fmtid="{D5CDD505-2E9C-101B-9397-08002B2CF9AE}" pid="4" name="LastSaved">
    <vt:filetime>2026-04-05T00:00:00Z</vt:filetime>
  </property>
  <property fmtid="{D5CDD505-2E9C-101B-9397-08002B2CF9AE}" pid="5" name="PTEX.Fullbanner">
    <vt:lpwstr>This is pdfTeX, Version 3.141592653-2.6-1.40.26 (TeX Live 2024) kpathsea version 6.4.0</vt:lpwstr>
  </property>
  <property fmtid="{D5CDD505-2E9C-101B-9397-08002B2CF9AE}" pid="6" name="Producer">
    <vt:lpwstr>pdfTeX-1.40.26</vt:lpwstr>
  </property>
</Properties>
</file>